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5143500" cx="9144000"/>
  <p:notesSz cx="6858000" cy="9144000"/>
  <p:embeddedFontLst>
    <p:embeddedFont>
      <p:font typeface="Raleway"/>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Raleway-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aleway-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aleway-bold.fntdata"/><Relationship Id="rId14" Type="http://schemas.openxmlformats.org/officeDocument/2006/relationships/slide" Target="slides/slide10.xml"/><Relationship Id="rId58" Type="http://schemas.openxmlformats.org/officeDocument/2006/relationships/font" Target="fonts/Raleway-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terministic_system" TargetMode="External"/><Relationship Id="rId3" Type="http://schemas.openxmlformats.org/officeDocument/2006/relationships/hyperlink" Target="https://en.wikipedia.org/wiki/Stochastic_system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eep_learning" TargetMode="External"/><Relationship Id="rId3" Type="http://schemas.openxmlformats.org/officeDocument/2006/relationships/hyperlink" Target="https://en.wikipedia.org/wiki/Google_DeepMind" TargetMode="External"/><Relationship Id="rId4" Type="http://schemas.openxmlformats.org/officeDocument/2006/relationships/hyperlink" Target="https://en.wikipedia.org/wiki/Atari_2600" TargetMode="External"/><Relationship Id="rId5" Type="http://schemas.openxmlformats.org/officeDocument/2006/relationships/hyperlink" Target="https://en.wikipedia.org/wiki/Q-learning#cite_note-DQN-11" TargetMode="External"/><Relationship Id="rId6" Type="http://schemas.openxmlformats.org/officeDocument/2006/relationships/hyperlink" Target="https://en.wikipedia.org/wiki/Q-learning#cite_note-13" TargetMode="External"/><Relationship Id="rId7" Type="http://schemas.openxmlformats.org/officeDocument/2006/relationships/hyperlink" Target="https://en.wikipedia.org/wiki/Q-learning#cite_note-13" TargetMode="External"/><Relationship Id="rId8" Type="http://schemas.openxmlformats.org/officeDocument/2006/relationships/hyperlink" Target="https://en.wikipedia.org/wiki/Probably_approximately_correct_learni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Good Evening everyone! Hope you have settled down.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Firstly, it is good to see </a:t>
            </a:r>
            <a:r>
              <a:rPr lang="en">
                <a:solidFill>
                  <a:srgbClr val="FF9900"/>
                </a:solidFill>
              </a:rPr>
              <a:t>almost a full house</a:t>
            </a:r>
            <a:r>
              <a:rPr lang="en"/>
              <a:t> </a:t>
            </a:r>
            <a:r>
              <a:rPr b="1" lang="en"/>
              <a:t>Or </a:t>
            </a:r>
            <a:r>
              <a:rPr lang="en">
                <a:solidFill>
                  <a:srgbClr val="FF9900"/>
                </a:solidFill>
              </a:rPr>
              <a:t>close to 180 people turn up</a:t>
            </a:r>
            <a:r>
              <a:rPr lang="en"/>
              <a:t> for today’s event. Thank you for coming over.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A big thank you to the </a:t>
            </a:r>
            <a:r>
              <a:rPr b="1" lang="en"/>
              <a:t>Alejandro</a:t>
            </a:r>
            <a:r>
              <a:rPr lang="en"/>
              <a:t>, all other co-organizers and the </a:t>
            </a:r>
            <a:r>
              <a:rPr b="1" lang="en" u="sng"/>
              <a:t>Big Data &amp; Data Science Meetup</a:t>
            </a:r>
            <a:r>
              <a:rPr lang="en"/>
              <a:t> group for organizing this event and giving me the chance to present this topic.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I am Vishal Bhalla and today I would like to welcome you all in this talk on “An Introduction to Deep Reinforcement Learning”. Hope you enjoy it.</a:t>
            </a:r>
            <a:endParaRPr/>
          </a:p>
          <a:p>
            <a:pPr indent="0" lvl="0" marL="0" rtl="0" algn="l">
              <a:spcBef>
                <a:spcPts val="0"/>
              </a:spcBef>
              <a:spcAft>
                <a:spcPts val="0"/>
              </a:spcAft>
              <a:buClr>
                <a:schemeClr val="dk2"/>
              </a:buClr>
              <a:buSzPts val="1100"/>
              <a:buFont typeface="Arial"/>
              <a:buNone/>
            </a:pPr>
            <a:r>
              <a:t/>
            </a:r>
            <a:endParaRPr>
              <a:solidFill>
                <a:schemeClr val="dk2"/>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fb71d5f1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fb71d5f1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The competition is heating up!</a:t>
            </a:r>
            <a:endParaRPr/>
          </a:p>
          <a:p>
            <a:pPr indent="0" lvl="0" marL="0" rtl="0" algn="l">
              <a:lnSpc>
                <a:spcPct val="115000"/>
              </a:lnSpc>
              <a:spcBef>
                <a:spcPts val="0"/>
              </a:spcBef>
              <a:spcAft>
                <a:spcPts val="0"/>
              </a:spcAft>
              <a:buClr>
                <a:schemeClr val="dk2"/>
              </a:buClr>
              <a:buSzPts val="1100"/>
              <a:buFont typeface="Arial"/>
              <a:buNone/>
            </a:pPr>
            <a:r>
              <a:rPr lang="en"/>
              <a:t>After Go, this is </a:t>
            </a:r>
            <a:r>
              <a:rPr lang="en"/>
              <a:t>believed</a:t>
            </a:r>
            <a:r>
              <a:rPr lang="en"/>
              <a:t> to be the next frontier for AI; to master more complex games of </a:t>
            </a:r>
            <a:r>
              <a:rPr lang="en"/>
              <a:t>Starcraft</a:t>
            </a:r>
            <a:r>
              <a:rPr lang="en"/>
              <a:t> and DOTA 2!</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4b770228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4b770228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That’s it with the introduction and applications </a:t>
            </a:r>
            <a:endParaRPr/>
          </a:p>
          <a:p>
            <a:pPr indent="0" lvl="0" marL="0" rtl="0" algn="l">
              <a:spcBef>
                <a:spcPts val="0"/>
              </a:spcBef>
              <a:spcAft>
                <a:spcPts val="0"/>
              </a:spcAft>
              <a:buClr>
                <a:srgbClr val="000000"/>
              </a:buClr>
              <a:buSzPts val="1100"/>
              <a:buFont typeface="Arial"/>
              <a:buNone/>
            </a:pPr>
            <a:r>
              <a:rPr lang="en"/>
              <a:t>Next up let’s look at some basic building blocks and concepts that constitute Reinforcement Learning </a:t>
            </a:r>
            <a:r>
              <a:rPr lang="en"/>
              <a:t>as it relates to </a:t>
            </a:r>
            <a:r>
              <a:rPr lang="en"/>
              <a:t>Deep RL!</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cd0f64b5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cd0f64b5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RL methods were originally inspired by research into animal learning, stimulating the emergence of the field of reinforcement learning (RL).</a:t>
            </a:r>
            <a:endParaRPr/>
          </a:p>
          <a:p>
            <a:pPr indent="-298450" lvl="0" marL="457200" rtl="0" algn="l">
              <a:lnSpc>
                <a:spcPct val="115000"/>
              </a:lnSpc>
              <a:spcBef>
                <a:spcPts val="0"/>
              </a:spcBef>
              <a:spcAft>
                <a:spcPts val="0"/>
              </a:spcAft>
              <a:buSzPts val="1100"/>
              <a:buAutoNum type="arabicPeriod"/>
            </a:pPr>
            <a:r>
              <a:rPr lang="en"/>
              <a:t>In RL, the correct input/output pairs are never presented, nor sub-optimal actions explicitly corrected. This makes RL different from standard supervised learning</a:t>
            </a:r>
            <a:endParaRPr/>
          </a:p>
          <a:p>
            <a:pPr indent="-298450" lvl="0" marL="457200" rtl="0" algn="l">
              <a:lnSpc>
                <a:spcPct val="115000"/>
              </a:lnSpc>
              <a:spcBef>
                <a:spcPts val="0"/>
              </a:spcBef>
              <a:spcAft>
                <a:spcPts val="0"/>
              </a:spcAft>
              <a:buSzPts val="1100"/>
              <a:buAutoNum type="arabicPeriod"/>
            </a:pPr>
            <a:r>
              <a:rPr lang="en"/>
              <a:t>Moreover, there is a focus on online performance that involves finding a balance between exploration (of uncharted territory) and exploitation (of current knowledge).</a:t>
            </a:r>
            <a:endParaRPr/>
          </a:p>
          <a:p>
            <a:pPr indent="-298450" lvl="0" marL="457200" rtl="0" algn="l">
              <a:lnSpc>
                <a:spcPct val="115000"/>
              </a:lnSpc>
              <a:spcBef>
                <a:spcPts val="0"/>
              </a:spcBef>
              <a:spcAft>
                <a:spcPts val="0"/>
              </a:spcAft>
              <a:buSzPts val="1100"/>
              <a:buAutoNum type="arabicPeriod"/>
            </a:pPr>
            <a:r>
              <a:rPr lang="en"/>
              <a:t>Reinforcement learning can be used in large environments in any of the following situations:</a:t>
            </a:r>
            <a:endParaRPr/>
          </a:p>
          <a:p>
            <a:pPr indent="-298450" lvl="1" marL="914400" rtl="0" algn="l">
              <a:lnSpc>
                <a:spcPct val="115000"/>
              </a:lnSpc>
              <a:spcBef>
                <a:spcPts val="0"/>
              </a:spcBef>
              <a:spcAft>
                <a:spcPts val="0"/>
              </a:spcAft>
              <a:buSzPts val="1100"/>
              <a:buAutoNum type="alphaLcPeriod"/>
            </a:pPr>
            <a:r>
              <a:rPr lang="en"/>
              <a:t>A model of the environment is known, but an analytic solution is not available; </a:t>
            </a:r>
            <a:endParaRPr/>
          </a:p>
          <a:p>
            <a:pPr indent="-298450" lvl="1" marL="914400" rtl="0" algn="l">
              <a:lnSpc>
                <a:spcPct val="115000"/>
              </a:lnSpc>
              <a:spcBef>
                <a:spcPts val="0"/>
              </a:spcBef>
              <a:spcAft>
                <a:spcPts val="0"/>
              </a:spcAft>
              <a:buSzPts val="1100"/>
              <a:buAutoNum type="alphaLcPeriod"/>
            </a:pPr>
            <a:r>
              <a:rPr lang="en"/>
              <a:t>Only a simulation model of the environment is given (the subject of simulation-based optimization)</a:t>
            </a:r>
            <a:endParaRPr/>
          </a:p>
          <a:p>
            <a:pPr indent="-298450" lvl="1" marL="914400" rtl="0" algn="l">
              <a:lnSpc>
                <a:spcPct val="115000"/>
              </a:lnSpc>
              <a:spcBef>
                <a:spcPts val="0"/>
              </a:spcBef>
              <a:spcAft>
                <a:spcPts val="0"/>
              </a:spcAft>
              <a:buSzPts val="1100"/>
              <a:buAutoNum type="alphaLcPeriod"/>
            </a:pPr>
            <a:r>
              <a:rPr lang="en"/>
              <a:t>The only way to collect information about the environment is by interacting with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02ab47f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402ab47f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So how does a typical RL scenario look like?</a:t>
            </a:r>
            <a:endParaRPr/>
          </a:p>
          <a:p>
            <a:pPr indent="-298450" lvl="0" marL="457200" rtl="0" algn="l">
              <a:lnSpc>
                <a:spcPct val="115000"/>
              </a:lnSpc>
              <a:spcBef>
                <a:spcPts val="1600"/>
              </a:spcBef>
              <a:spcAft>
                <a:spcPts val="0"/>
              </a:spcAft>
              <a:buSzPts val="1100"/>
              <a:buAutoNum type="arabicPeriod"/>
            </a:pPr>
            <a:r>
              <a:rPr lang="en"/>
              <a:t>At each time t, the agent receives an observation o</a:t>
            </a:r>
            <a:r>
              <a:rPr baseline="-25000" lang="en"/>
              <a:t>t</a:t>
            </a:r>
            <a:r>
              <a:rPr lang="en"/>
              <a:t>, which typically includes the reward r</a:t>
            </a:r>
            <a:r>
              <a:rPr baseline="-25000" lang="en"/>
              <a:t>t</a:t>
            </a:r>
            <a:r>
              <a:rPr lang="en"/>
              <a:t>. It then chooses an action a</a:t>
            </a:r>
            <a:r>
              <a:rPr baseline="-25000" lang="en"/>
              <a:t>t</a:t>
            </a:r>
            <a:r>
              <a:rPr lang="en"/>
              <a:t> from the set of actions available, which is subsequently sent to the environment. </a:t>
            </a:r>
            <a:endParaRPr/>
          </a:p>
          <a:p>
            <a:pPr indent="-298450" lvl="0" marL="457200" rtl="0" algn="l">
              <a:lnSpc>
                <a:spcPct val="115000"/>
              </a:lnSpc>
              <a:spcBef>
                <a:spcPts val="0"/>
              </a:spcBef>
              <a:spcAft>
                <a:spcPts val="0"/>
              </a:spcAft>
              <a:buSzPts val="1100"/>
              <a:buAutoNum type="arabicPeriod"/>
            </a:pPr>
            <a:r>
              <a:rPr lang="en"/>
              <a:t>An agent takes actions in an environment which is interpreted into a reward and a representation of the state which is fed back into the agent.</a:t>
            </a:r>
            <a:endParaRPr/>
          </a:p>
          <a:p>
            <a:pPr indent="-298450" lvl="0" marL="457200" rtl="0" algn="l">
              <a:lnSpc>
                <a:spcPct val="115000"/>
              </a:lnSpc>
              <a:spcBef>
                <a:spcPts val="0"/>
              </a:spcBef>
              <a:spcAft>
                <a:spcPts val="0"/>
              </a:spcAft>
              <a:buSzPts val="1100"/>
              <a:buAutoNum type="arabicPeriod"/>
            </a:pPr>
            <a:r>
              <a:rPr lang="en"/>
              <a:t>RL methods address the problem of how to maximize future reward by mapping states in the environment to actions.</a:t>
            </a:r>
            <a:endParaRPr/>
          </a:p>
          <a:p>
            <a:pPr indent="-298450" lvl="0" marL="457200" rtl="0" algn="l">
              <a:lnSpc>
                <a:spcPct val="115000"/>
              </a:lnSpc>
              <a:spcBef>
                <a:spcPts val="0"/>
              </a:spcBef>
              <a:spcAft>
                <a:spcPts val="0"/>
              </a:spcAft>
              <a:buSzPts val="1100"/>
              <a:buAutoNum type="arabicPeriod"/>
            </a:pPr>
            <a:r>
              <a:rPr lang="en"/>
              <a:t>The environment moves to a new state s</a:t>
            </a:r>
            <a:r>
              <a:rPr baseline="-25000" lang="en"/>
              <a:t>t+1</a:t>
            </a:r>
            <a:r>
              <a:rPr lang="en"/>
              <a:t> and the reward r</a:t>
            </a:r>
            <a:r>
              <a:rPr baseline="-25000" lang="en"/>
              <a:t>t+1</a:t>
            </a:r>
            <a:r>
              <a:rPr lang="en"/>
              <a:t> associated with the transition (s</a:t>
            </a:r>
            <a:r>
              <a:rPr baseline="-25000" lang="en"/>
              <a:t>t</a:t>
            </a:r>
            <a:r>
              <a:rPr lang="en"/>
              <a:t>, a</a:t>
            </a:r>
            <a:r>
              <a:rPr baseline="-25000" lang="en"/>
              <a:t>t</a:t>
            </a:r>
            <a:r>
              <a:rPr lang="en"/>
              <a:t>, s</a:t>
            </a:r>
            <a:r>
              <a:rPr baseline="-25000" lang="en"/>
              <a:t>t+1</a:t>
            </a:r>
            <a:r>
              <a:rPr lang="en"/>
              <a:t>) is determined.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b0715853d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b0715853d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As you have seen the state-action transition is a</a:t>
            </a:r>
            <a:r>
              <a:rPr lang="en"/>
              <a:t> Markov Decision Process (MDP) that is derived from a Markov Chain.</a:t>
            </a:r>
            <a:endParaRPr/>
          </a:p>
          <a:p>
            <a:pPr indent="-298450" lvl="1" marL="914400" rtl="0" algn="l">
              <a:lnSpc>
                <a:spcPct val="115000"/>
              </a:lnSpc>
              <a:spcBef>
                <a:spcPts val="0"/>
              </a:spcBef>
              <a:spcAft>
                <a:spcPts val="0"/>
              </a:spcAft>
              <a:buSzPts val="1100"/>
              <a:buAutoNum type="alphaLcPeriod"/>
            </a:pPr>
            <a:r>
              <a:rPr lang="en"/>
              <a:t>It is a 5 tuple sometimes 6 if you include the Horizon ‘H’.</a:t>
            </a:r>
            <a:endParaRPr/>
          </a:p>
          <a:p>
            <a:pPr indent="-298450" lvl="1" marL="914400" rtl="0" algn="l">
              <a:lnSpc>
                <a:spcPct val="115000"/>
              </a:lnSpc>
              <a:spcBef>
                <a:spcPts val="0"/>
              </a:spcBef>
              <a:spcAft>
                <a:spcPts val="0"/>
              </a:spcAft>
              <a:buSzPts val="1100"/>
              <a:buAutoNum type="alphaLcPeriod"/>
            </a:pPr>
            <a:r>
              <a:rPr lang="en"/>
              <a:t>At each time step the state of the environment is an element s ∈ S and the agent chooses an action a ∈ A to perform.</a:t>
            </a:r>
            <a:endParaRPr/>
          </a:p>
          <a:p>
            <a:pPr indent="-298450" lvl="0" marL="457200" rtl="0" algn="l">
              <a:lnSpc>
                <a:spcPct val="115000"/>
              </a:lnSpc>
              <a:spcBef>
                <a:spcPts val="0"/>
              </a:spcBef>
              <a:spcAft>
                <a:spcPts val="0"/>
              </a:spcAft>
              <a:buSzPts val="1100"/>
              <a:buAutoNum type="arabicPeriod"/>
            </a:pPr>
            <a:r>
              <a:rPr lang="en"/>
              <a:t>State transition model that describes how the environment state changes when the user performs an action a</a:t>
            </a:r>
            <a:r>
              <a:rPr baseline="-25000" lang="en"/>
              <a:t>t</a:t>
            </a:r>
            <a:r>
              <a:rPr lang="en"/>
              <a:t> in the current state s</a:t>
            </a:r>
            <a:r>
              <a:rPr baseline="-25000" lang="en"/>
              <a:t>t</a:t>
            </a:r>
            <a:r>
              <a:rPr lang="en"/>
              <a:t> i.e. the Markov property</a:t>
            </a:r>
            <a:endParaRPr/>
          </a:p>
          <a:p>
            <a:pPr indent="-298450" lvl="0" marL="457200" rtl="0" algn="l">
              <a:lnSpc>
                <a:spcPct val="115000"/>
              </a:lnSpc>
              <a:spcBef>
                <a:spcPts val="0"/>
              </a:spcBef>
              <a:spcAft>
                <a:spcPts val="0"/>
              </a:spcAft>
              <a:buSzPts val="1100"/>
              <a:buAutoNum type="arabicPeriod"/>
            </a:pPr>
            <a:r>
              <a:rPr lang="en"/>
              <a:t>Model describes the real-valued reward value that the agent receives from the environment after performing an action. </a:t>
            </a:r>
            <a:endParaRPr/>
          </a:p>
          <a:p>
            <a:pPr indent="-298450" lvl="1" marL="914400" rtl="0" algn="l">
              <a:lnSpc>
                <a:spcPct val="115000"/>
              </a:lnSpc>
              <a:spcBef>
                <a:spcPts val="0"/>
              </a:spcBef>
              <a:spcAft>
                <a:spcPts val="0"/>
              </a:spcAft>
              <a:buSzPts val="1100"/>
              <a:buAutoNum type="alphaLcPeriod"/>
            </a:pPr>
            <a:r>
              <a:rPr lang="en"/>
              <a:t>In MDP the the reward value depends on the current state and the action performed.</a:t>
            </a:r>
            <a:endParaRPr/>
          </a:p>
          <a:p>
            <a:pPr indent="-298450" lvl="0" marL="457200" rtl="0" algn="l">
              <a:lnSpc>
                <a:spcPct val="115000"/>
              </a:lnSpc>
              <a:spcBef>
                <a:spcPts val="0"/>
              </a:spcBef>
              <a:spcAft>
                <a:spcPts val="0"/>
              </a:spcAft>
              <a:buSzPts val="1100"/>
              <a:buAutoNum type="arabicPeriod"/>
            </a:pPr>
            <a:r>
              <a:rPr lang="en"/>
              <a:t>Discount Factor: It controls the importance of future rewards and is always within the range of 0 to 1.</a:t>
            </a:r>
            <a:endParaRPr/>
          </a:p>
          <a:p>
            <a:pPr indent="-298450" lvl="0" marL="457200" rtl="0" algn="l">
              <a:lnSpc>
                <a:spcPct val="115000"/>
              </a:lnSpc>
              <a:spcBef>
                <a:spcPts val="0"/>
              </a:spcBef>
              <a:spcAft>
                <a:spcPts val="0"/>
              </a:spcAft>
              <a:buSzPts val="1100"/>
              <a:buAutoNum type="arabicPeriod"/>
            </a:pPr>
            <a:r>
              <a:rPr lang="en"/>
              <a:t>Deterministic vs Stochastic environment</a:t>
            </a:r>
            <a:endParaRPr/>
          </a:p>
          <a:p>
            <a:pPr indent="-298450" lvl="1" marL="914400" rtl="0" algn="l">
              <a:lnSpc>
                <a:spcPct val="115000"/>
              </a:lnSpc>
              <a:spcBef>
                <a:spcPts val="0"/>
              </a:spcBef>
              <a:spcAft>
                <a:spcPts val="0"/>
              </a:spcAft>
              <a:buSzPts val="1100"/>
              <a:buAutoNum type="alphaLcPeriod"/>
            </a:pPr>
            <a:r>
              <a:rPr lang="en"/>
              <a:t>Deterministic environment means that both state transition model and reward model are deterministic functions.</a:t>
            </a:r>
            <a:endParaRPr/>
          </a:p>
          <a:p>
            <a:pPr indent="-298450" lvl="2" marL="1371600" rtl="0" algn="l">
              <a:lnSpc>
                <a:spcPct val="115000"/>
              </a:lnSpc>
              <a:spcBef>
                <a:spcPts val="0"/>
              </a:spcBef>
              <a:spcAft>
                <a:spcPts val="0"/>
              </a:spcAft>
              <a:buSzPts val="1100"/>
              <a:buAutoNum type="romanLcPeriod"/>
            </a:pPr>
            <a:r>
              <a:rPr lang="en"/>
              <a:t>If the agent while in a given state repeats a given action, it will always go the same next state and receive the same reward value.</a:t>
            </a:r>
            <a:endParaRPr/>
          </a:p>
          <a:p>
            <a:pPr indent="-298450" lvl="1" marL="914400" rtl="0" algn="l">
              <a:lnSpc>
                <a:spcPct val="115000"/>
              </a:lnSpc>
              <a:spcBef>
                <a:spcPts val="0"/>
              </a:spcBef>
              <a:spcAft>
                <a:spcPts val="0"/>
              </a:spcAft>
              <a:buSzPts val="1100"/>
              <a:buAutoNum type="alphaLcPeriod"/>
            </a:pPr>
            <a:r>
              <a:rPr lang="en"/>
              <a:t>In a stochastic environment there is uncertainty about the actions effect. </a:t>
            </a:r>
            <a:endParaRPr/>
          </a:p>
          <a:p>
            <a:pPr indent="-298450" lvl="2" marL="1371600" rtl="0" algn="l">
              <a:lnSpc>
                <a:spcPct val="115000"/>
              </a:lnSpc>
              <a:spcBef>
                <a:spcPts val="0"/>
              </a:spcBef>
              <a:spcAft>
                <a:spcPts val="0"/>
              </a:spcAft>
              <a:buSzPts val="1100"/>
              <a:buAutoNum type="romanLcPeriod"/>
            </a:pPr>
            <a:r>
              <a:rPr lang="en"/>
              <a:t>When the agent repeats doing the same action in a given state, the new state and received reward may not be the same each time.</a:t>
            </a:r>
            <a:endParaRPr/>
          </a:p>
          <a:p>
            <a:pPr indent="-298450" lvl="1" marL="914400" rtl="0" algn="l">
              <a:lnSpc>
                <a:spcPct val="115000"/>
              </a:lnSpc>
              <a:spcBef>
                <a:spcPts val="0"/>
              </a:spcBef>
              <a:spcAft>
                <a:spcPts val="0"/>
              </a:spcAft>
              <a:buSzPts val="1100"/>
              <a:buAutoNum type="alphaLcPeriod"/>
            </a:pPr>
            <a:r>
              <a:rPr lang="en"/>
              <a:t>Deterministic environments are easier to solve, because the agent knows how to plan its actions with no-uncertainty given the environment MDP.</a:t>
            </a:r>
            <a:endParaRPr/>
          </a:p>
          <a:p>
            <a:pPr indent="0" lvl="0" marL="457200" rtl="0" algn="l">
              <a:lnSpc>
                <a:spcPct val="115000"/>
              </a:lnSpc>
              <a:spcBef>
                <a:spcPts val="1600"/>
              </a:spcBef>
              <a:spcAft>
                <a:spcPts val="160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02ab47f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02ab47f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AutoNum type="arabicPeriod"/>
            </a:pPr>
            <a:r>
              <a:rPr lang="en"/>
              <a:t>In reinforcement learning world, the function that maps observations to actions is known as the policy function.</a:t>
            </a:r>
            <a:endParaRPr/>
          </a:p>
          <a:p>
            <a:pPr indent="-298450" lvl="0" marL="457200" rtl="0" algn="l">
              <a:lnSpc>
                <a:spcPct val="115000"/>
              </a:lnSpc>
              <a:spcBef>
                <a:spcPts val="0"/>
              </a:spcBef>
              <a:spcAft>
                <a:spcPts val="0"/>
              </a:spcAft>
              <a:buClr>
                <a:srgbClr val="000000"/>
              </a:buClr>
              <a:buSzPts val="1100"/>
              <a:buAutoNum type="arabicPeriod"/>
            </a:pPr>
            <a:r>
              <a:rPr lang="en"/>
              <a:t>As you can see in the formulation, the Policy is a function of the current environment state and basically it gives the agent the choice of which action to perform from a set of actions and returns the best or optimal one!</a:t>
            </a:r>
            <a:endParaRPr/>
          </a:p>
          <a:p>
            <a:pPr indent="-298450" lvl="0" marL="457200" rtl="0" algn="l">
              <a:lnSpc>
                <a:spcPct val="115000"/>
              </a:lnSpc>
              <a:spcBef>
                <a:spcPts val="0"/>
              </a:spcBef>
              <a:spcAft>
                <a:spcPts val="0"/>
              </a:spcAft>
              <a:buClr>
                <a:srgbClr val="000000"/>
              </a:buClr>
              <a:buSzPts val="1100"/>
              <a:buAutoNum type="arabicPeriod"/>
            </a:pPr>
            <a:r>
              <a:rPr lang="en"/>
              <a:t>Types - </a:t>
            </a:r>
            <a:endParaRPr/>
          </a:p>
          <a:p>
            <a:pPr indent="-298450" lvl="1" marL="914400" rtl="0" algn="l">
              <a:lnSpc>
                <a:spcPct val="115000"/>
              </a:lnSpc>
              <a:spcBef>
                <a:spcPts val="0"/>
              </a:spcBef>
              <a:spcAft>
                <a:spcPts val="0"/>
              </a:spcAft>
              <a:buClr>
                <a:srgbClr val="000000"/>
              </a:buClr>
              <a:buSzPts val="1100"/>
              <a:buAutoNum type="alphaLcPeriod"/>
            </a:pPr>
            <a:r>
              <a:rPr lang="en"/>
              <a:t>Value Function</a:t>
            </a:r>
            <a:endParaRPr/>
          </a:p>
          <a:p>
            <a:pPr indent="-298450" lvl="1" marL="914400" rtl="0" algn="l">
              <a:lnSpc>
                <a:spcPct val="115000"/>
              </a:lnSpc>
              <a:spcBef>
                <a:spcPts val="0"/>
              </a:spcBef>
              <a:spcAft>
                <a:spcPts val="0"/>
              </a:spcAft>
              <a:buClr>
                <a:srgbClr val="000000"/>
              </a:buClr>
              <a:buSzPts val="1100"/>
              <a:buAutoNum type="alphaLcPeriod"/>
            </a:pPr>
            <a:r>
              <a:rPr lang="en"/>
              <a:t>Value Iteration</a:t>
            </a:r>
            <a:endParaRPr/>
          </a:p>
          <a:p>
            <a:pPr indent="-298450" lvl="1" marL="914400" rtl="0" algn="l">
              <a:lnSpc>
                <a:spcPct val="115000"/>
              </a:lnSpc>
              <a:spcBef>
                <a:spcPts val="0"/>
              </a:spcBef>
              <a:spcAft>
                <a:spcPts val="0"/>
              </a:spcAft>
              <a:buClr>
                <a:srgbClr val="000000"/>
              </a:buClr>
              <a:buSzPts val="1100"/>
              <a:buAutoNum type="alphaLcPeriod"/>
            </a:pPr>
            <a:r>
              <a:rPr lang="en"/>
              <a:t>Policy Iteration</a:t>
            </a:r>
            <a:endParaRPr/>
          </a:p>
          <a:p>
            <a:pPr indent="-298450" lvl="0" marL="457200" rtl="0" algn="l">
              <a:lnSpc>
                <a:spcPct val="115000"/>
              </a:lnSpc>
              <a:spcBef>
                <a:spcPts val="0"/>
              </a:spcBef>
              <a:spcAft>
                <a:spcPts val="0"/>
              </a:spcAft>
              <a:buClr>
                <a:srgbClr val="000000"/>
              </a:buClr>
              <a:buSzPts val="1100"/>
              <a:buAutoNum type="arabicPeriod"/>
            </a:pPr>
            <a:r>
              <a:rPr lang="en"/>
              <a:t>In practice, the policy is usually a neural network that takes the current state of the game as an input and calculates the probability of taking any of the allowed actions as seen in the figure for a game of ping-pong!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02ab47f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02ab47f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Goal of the agent is to pick the optimal policy which produces the maximum possible total reward.</a:t>
            </a:r>
            <a:endParaRPr/>
          </a:p>
          <a:p>
            <a:pPr indent="-298450" lvl="0" marL="457200" rtl="0" algn="l">
              <a:lnSpc>
                <a:spcPct val="115000"/>
              </a:lnSpc>
              <a:spcBef>
                <a:spcPts val="0"/>
              </a:spcBef>
              <a:spcAft>
                <a:spcPts val="0"/>
              </a:spcAft>
              <a:buSzPts val="1100"/>
              <a:buAutoNum type="arabicPeriod"/>
            </a:pPr>
            <a:r>
              <a:rPr lang="en"/>
              <a:t>Discount factor gives higher weight to rewards received near than rewards received further in the future.</a:t>
            </a:r>
            <a:endParaRPr/>
          </a:p>
          <a:p>
            <a:pPr indent="-298450" lvl="0" marL="457200" rtl="0" algn="l">
              <a:lnSpc>
                <a:spcPct val="115000"/>
              </a:lnSpc>
              <a:spcBef>
                <a:spcPts val="0"/>
              </a:spcBef>
              <a:spcAft>
                <a:spcPts val="0"/>
              </a:spcAft>
              <a:buSzPts val="1100"/>
              <a:buAutoNum type="arabicPeriod"/>
            </a:pPr>
            <a:r>
              <a:rPr lang="en"/>
              <a:t>Discount factor is to prevent the total reward from going to infinity</a:t>
            </a:r>
            <a:endParaRPr/>
          </a:p>
          <a:p>
            <a:pPr indent="-298450" lvl="0" marL="457200" rtl="0" algn="l">
              <a:lnSpc>
                <a:spcPct val="115000"/>
              </a:lnSpc>
              <a:spcBef>
                <a:spcPts val="0"/>
              </a:spcBef>
              <a:spcAft>
                <a:spcPts val="0"/>
              </a:spcAft>
              <a:buSzPts val="1100"/>
              <a:buAutoNum type="arabicPeriod"/>
            </a:pPr>
            <a:r>
              <a:rPr lang="en"/>
              <a:t>Robot in a maze with two paths leading to the goal state, </a:t>
            </a:r>
            <a:endParaRPr/>
          </a:p>
          <a:p>
            <a:pPr indent="-298450" lvl="1" marL="914400" rtl="0" algn="l">
              <a:lnSpc>
                <a:spcPct val="115000"/>
              </a:lnSpc>
              <a:spcBef>
                <a:spcPts val="0"/>
              </a:spcBef>
              <a:spcAft>
                <a:spcPts val="0"/>
              </a:spcAft>
              <a:buSzPts val="1100"/>
              <a:buAutoNum type="alphaLcPeriod"/>
            </a:pPr>
            <a:r>
              <a:rPr lang="en"/>
              <a:t>A longer path that gives higher reward </a:t>
            </a:r>
            <a:endParaRPr/>
          </a:p>
          <a:p>
            <a:pPr indent="-298450" lvl="1" marL="914400" rtl="0" algn="l">
              <a:lnSpc>
                <a:spcPct val="115000"/>
              </a:lnSpc>
              <a:spcBef>
                <a:spcPts val="0"/>
              </a:spcBef>
              <a:spcAft>
                <a:spcPts val="0"/>
              </a:spcAft>
              <a:buSzPts val="1100"/>
              <a:buAutoNum type="alphaLcPeriod"/>
            </a:pPr>
            <a:r>
              <a:rPr lang="en"/>
              <a:t>A shorter path with smaller reward.</a:t>
            </a:r>
            <a:endParaRPr/>
          </a:p>
          <a:p>
            <a:pPr indent="0" lvl="0" marL="457200" rtl="0" algn="l">
              <a:lnSpc>
                <a:spcPct val="115000"/>
              </a:lnSpc>
              <a:spcBef>
                <a:spcPts val="1600"/>
              </a:spcBef>
              <a:spcAft>
                <a:spcPts val="0"/>
              </a:spcAft>
              <a:buNone/>
            </a:pPr>
            <a:r>
              <a:rPr lang="en"/>
              <a:t>The 𝛾 value decides which one to choose!</a:t>
            </a:r>
            <a:endParaRPr/>
          </a:p>
          <a:p>
            <a:pPr indent="0" lvl="0" marL="0" rtl="0" algn="l">
              <a:lnSpc>
                <a:spcPct val="115000"/>
              </a:lnSpc>
              <a:spcBef>
                <a:spcPts val="1600"/>
              </a:spcBef>
              <a:spcAft>
                <a:spcPts val="0"/>
              </a:spcAft>
              <a:buClr>
                <a:schemeClr val="dk2"/>
              </a:buClr>
              <a:buSzPts val="1100"/>
              <a:buFont typeface="Arial"/>
              <a:buNone/>
            </a:pPr>
            <a:r>
              <a:rPr b="1" lang="en" u="sng"/>
              <a:t>For example,</a:t>
            </a:r>
            <a:r>
              <a:rPr lang="en"/>
              <a:t> think about a robot or a stick figure trying to learn how to walk.</a:t>
            </a:r>
            <a:br>
              <a:rPr lang="en"/>
            </a:br>
            <a:r>
              <a:rPr lang="en"/>
              <a:t>One possible reward could be if it could put its head at the highest level from ground and that to for most of the time. If we could maximise this reward we could make it to walk.</a:t>
            </a:r>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02ab47f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02ab47f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Now coming to deciding the policy,</a:t>
            </a:r>
            <a:endParaRPr/>
          </a:p>
          <a:p>
            <a:pPr indent="-298450" lvl="0" marL="457200" rtl="0" algn="l">
              <a:lnSpc>
                <a:spcPct val="115000"/>
              </a:lnSpc>
              <a:spcBef>
                <a:spcPts val="1600"/>
              </a:spcBef>
              <a:spcAft>
                <a:spcPts val="0"/>
              </a:spcAft>
              <a:buSzPts val="1100"/>
              <a:buAutoNum type="arabicPeriod"/>
            </a:pPr>
            <a:r>
              <a:rPr lang="en"/>
              <a:t>The brute force approach entails the following two steps:</a:t>
            </a:r>
            <a:endParaRPr/>
          </a:p>
          <a:p>
            <a:pPr indent="-298450" lvl="1" marL="914400" rtl="0" algn="l">
              <a:lnSpc>
                <a:spcPct val="115000"/>
              </a:lnSpc>
              <a:spcBef>
                <a:spcPts val="0"/>
              </a:spcBef>
              <a:spcAft>
                <a:spcPts val="0"/>
              </a:spcAft>
              <a:buSzPts val="1100"/>
              <a:buAutoNum type="alphaLcPeriod"/>
            </a:pPr>
            <a:r>
              <a:rPr lang="en"/>
              <a:t>For each possible policy, sample returns while following it</a:t>
            </a:r>
            <a:endParaRPr/>
          </a:p>
          <a:p>
            <a:pPr indent="-298450" lvl="1" marL="914400" rtl="0" algn="l">
              <a:lnSpc>
                <a:spcPct val="115000"/>
              </a:lnSpc>
              <a:spcBef>
                <a:spcPts val="0"/>
              </a:spcBef>
              <a:spcAft>
                <a:spcPts val="0"/>
              </a:spcAft>
              <a:buSzPts val="1100"/>
              <a:buAutoNum type="alphaLcPeriod"/>
            </a:pPr>
            <a:r>
              <a:rPr lang="en"/>
              <a:t>Choose the policy with the largest expected return</a:t>
            </a:r>
            <a:endParaRPr/>
          </a:p>
          <a:p>
            <a:pPr indent="-298450" lvl="0" marL="457200" rtl="0" algn="l">
              <a:lnSpc>
                <a:spcPct val="115000"/>
              </a:lnSpc>
              <a:spcBef>
                <a:spcPts val="0"/>
              </a:spcBef>
              <a:spcAft>
                <a:spcPts val="0"/>
              </a:spcAft>
              <a:buSzPts val="1100"/>
              <a:buAutoNum type="arabicPeriod"/>
            </a:pPr>
            <a:r>
              <a:rPr lang="en"/>
              <a:t>However this comes with its own set of problems</a:t>
            </a:r>
            <a:endParaRPr/>
          </a:p>
          <a:p>
            <a:pPr indent="-298450" lvl="1" marL="914400" rtl="0" algn="l">
              <a:lnSpc>
                <a:spcPct val="115000"/>
              </a:lnSpc>
              <a:spcBef>
                <a:spcPts val="0"/>
              </a:spcBef>
              <a:spcAft>
                <a:spcPts val="0"/>
              </a:spcAft>
              <a:buSzPts val="1100"/>
              <a:buAutoNum type="alphaLcPeriod"/>
            </a:pPr>
            <a:r>
              <a:rPr lang="en"/>
              <a:t>One problem with this is that the number of policies can be extremely large, or even infinite.</a:t>
            </a:r>
            <a:endParaRPr/>
          </a:p>
          <a:p>
            <a:pPr indent="-298450" lvl="1" marL="914400" rtl="0" algn="l">
              <a:lnSpc>
                <a:spcPct val="115000"/>
              </a:lnSpc>
              <a:spcBef>
                <a:spcPts val="0"/>
              </a:spcBef>
              <a:spcAft>
                <a:spcPts val="0"/>
              </a:spcAft>
              <a:buSzPts val="1100"/>
              <a:buAutoNum type="alphaLcPeriod"/>
            </a:pPr>
            <a:r>
              <a:rPr lang="en"/>
              <a:t>Another is that variance of the returns might be large, in which case a large number of samples will be required to accurately estimate the return of each policy.</a:t>
            </a:r>
            <a:endParaRPr/>
          </a:p>
          <a:p>
            <a:pPr indent="-298450" lvl="0" marL="457200" rtl="0" algn="l">
              <a:lnSpc>
                <a:spcPct val="115000"/>
              </a:lnSpc>
              <a:spcBef>
                <a:spcPts val="0"/>
              </a:spcBef>
              <a:spcAft>
                <a:spcPts val="0"/>
              </a:spcAft>
              <a:buSzPts val="1100"/>
              <a:buAutoNum type="arabicPeriod"/>
            </a:pPr>
            <a:r>
              <a:rPr lang="en"/>
              <a:t>These problems can be ameliorated </a:t>
            </a:r>
            <a:endParaRPr/>
          </a:p>
          <a:p>
            <a:pPr indent="-298450" lvl="1" marL="914400" rtl="0" algn="l">
              <a:lnSpc>
                <a:spcPct val="115000"/>
              </a:lnSpc>
              <a:spcBef>
                <a:spcPts val="0"/>
              </a:spcBef>
              <a:spcAft>
                <a:spcPts val="0"/>
              </a:spcAft>
              <a:buSzPts val="1100"/>
              <a:buAutoNum type="alphaLcPeriod"/>
            </a:pPr>
            <a:r>
              <a:rPr lang="en"/>
              <a:t>If we assume some structure and </a:t>
            </a:r>
            <a:endParaRPr/>
          </a:p>
          <a:p>
            <a:pPr indent="-298450" lvl="1" marL="914400" rtl="0" algn="l">
              <a:lnSpc>
                <a:spcPct val="115000"/>
              </a:lnSpc>
              <a:spcBef>
                <a:spcPts val="0"/>
              </a:spcBef>
              <a:spcAft>
                <a:spcPts val="0"/>
              </a:spcAft>
              <a:buSzPts val="1100"/>
              <a:buAutoNum type="alphaLcPeriod"/>
            </a:pPr>
            <a:r>
              <a:rPr lang="en"/>
              <a:t>Perhaps allow samples generated from one policy to influence the estimates made for another. </a:t>
            </a:r>
            <a:endParaRPr/>
          </a:p>
          <a:p>
            <a:pPr indent="-298450" lvl="0" marL="457200" rtl="0" algn="l">
              <a:lnSpc>
                <a:spcPct val="115000"/>
              </a:lnSpc>
              <a:spcBef>
                <a:spcPts val="0"/>
              </a:spcBef>
              <a:spcAft>
                <a:spcPts val="0"/>
              </a:spcAft>
              <a:buSzPts val="1100"/>
              <a:buAutoNum type="arabicPeriod"/>
            </a:pPr>
            <a:r>
              <a:rPr lang="en"/>
              <a:t>The two main approaches for achieving this are value function estimation and direct policy search which will be covered in the next few slides.</a:t>
            </a:r>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c01a4a44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c01a4a44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But before going into value functions and policy search, let’s look at the 2 main types of RL approaches</a:t>
            </a:r>
            <a:endParaRPr/>
          </a:p>
          <a:p>
            <a:pPr indent="-298450" lvl="0" marL="457200" rtl="0" algn="l">
              <a:lnSpc>
                <a:spcPct val="115000"/>
              </a:lnSpc>
              <a:spcBef>
                <a:spcPts val="1600"/>
              </a:spcBef>
              <a:spcAft>
                <a:spcPts val="0"/>
              </a:spcAft>
              <a:buSzPts val="1100"/>
              <a:buFont typeface="Source Sans Pro"/>
              <a:buAutoNum type="alphaUcPeriod"/>
            </a:pPr>
            <a:r>
              <a:rPr b="1" lang="en"/>
              <a:t>Model based</a:t>
            </a:r>
            <a:r>
              <a:rPr lang="en"/>
              <a:t> </a:t>
            </a:r>
            <a:endParaRPr/>
          </a:p>
          <a:p>
            <a:pPr indent="-298450" lvl="1" marL="914400" rtl="0" algn="l">
              <a:lnSpc>
                <a:spcPct val="115000"/>
              </a:lnSpc>
              <a:spcBef>
                <a:spcPts val="0"/>
              </a:spcBef>
              <a:spcAft>
                <a:spcPts val="0"/>
              </a:spcAft>
              <a:buSzPts val="1100"/>
              <a:buAutoNum type="alphaLcPeriod"/>
            </a:pPr>
            <a:r>
              <a:rPr lang="en"/>
              <a:t>Model based approaches are based on the assumption that the agent knows the MDP model of the world (i.e. the agent knows the state-transition and reward probability functions). </a:t>
            </a:r>
            <a:endParaRPr/>
          </a:p>
          <a:p>
            <a:pPr indent="-298450" lvl="1" marL="914400" rtl="0" algn="l">
              <a:lnSpc>
                <a:spcPct val="115000"/>
              </a:lnSpc>
              <a:spcBef>
                <a:spcPts val="0"/>
              </a:spcBef>
              <a:spcAft>
                <a:spcPts val="0"/>
              </a:spcAft>
              <a:buSzPts val="1100"/>
              <a:buAutoNum type="alphaLcPeriod"/>
            </a:pPr>
            <a:r>
              <a:rPr lang="en"/>
              <a:t>Therefore, they can be used by the agent to plan its actions given knowledge about the environment before interacting with it.  </a:t>
            </a:r>
            <a:br>
              <a:rPr lang="en"/>
            </a:br>
            <a:r>
              <a:rPr lang="en"/>
              <a:t>And this is done (offline) most of the times!</a:t>
            </a:r>
            <a:endParaRPr/>
          </a:p>
          <a:p>
            <a:pPr indent="-298450" lvl="1" marL="914400" rtl="0" algn="l">
              <a:lnSpc>
                <a:spcPct val="115000"/>
              </a:lnSpc>
              <a:spcBef>
                <a:spcPts val="0"/>
              </a:spcBef>
              <a:spcAft>
                <a:spcPts val="0"/>
              </a:spcAft>
              <a:buSzPts val="1100"/>
              <a:buAutoNum type="alphaLcPeriod"/>
            </a:pPr>
            <a:r>
              <a:rPr lang="en"/>
              <a:t>Good examples would be Value-iteration &amp; policy-iteration.</a:t>
            </a:r>
            <a:endParaRPr/>
          </a:p>
          <a:p>
            <a:pPr indent="-298450" lvl="0" marL="457200" rtl="0" algn="l">
              <a:lnSpc>
                <a:spcPct val="115000"/>
              </a:lnSpc>
              <a:spcBef>
                <a:spcPts val="0"/>
              </a:spcBef>
              <a:spcAft>
                <a:spcPts val="0"/>
              </a:spcAft>
              <a:buSzPts val="1100"/>
              <a:buFont typeface="Source Sans Pro"/>
              <a:buAutoNum type="alphaUcPeriod"/>
            </a:pPr>
            <a:r>
              <a:rPr b="1" lang="en"/>
              <a:t>Model free</a:t>
            </a:r>
            <a:r>
              <a:rPr lang="en"/>
              <a:t> </a:t>
            </a:r>
            <a:endParaRPr/>
          </a:p>
          <a:p>
            <a:pPr indent="-298450" lvl="1" marL="914400" rtl="0" algn="l">
              <a:lnSpc>
                <a:spcPct val="115000"/>
              </a:lnSpc>
              <a:spcBef>
                <a:spcPts val="0"/>
              </a:spcBef>
              <a:spcAft>
                <a:spcPts val="0"/>
              </a:spcAft>
              <a:buSzPts val="1100"/>
              <a:buAutoNum type="alphaLcPeriod"/>
            </a:pPr>
            <a:r>
              <a:rPr lang="en"/>
              <a:t>In contrast, in Model free approaches the agent initially knows only the possible states and actions but not the state-transition and reward probability functions.</a:t>
            </a:r>
            <a:endParaRPr/>
          </a:p>
          <a:p>
            <a:pPr indent="-298450" lvl="1" marL="914400" rtl="0" algn="l">
              <a:lnSpc>
                <a:spcPct val="115000"/>
              </a:lnSpc>
              <a:spcBef>
                <a:spcPts val="0"/>
              </a:spcBef>
              <a:spcAft>
                <a:spcPts val="0"/>
              </a:spcAft>
              <a:buSzPts val="1100"/>
              <a:buAutoNum type="alphaLcPeriod"/>
            </a:pPr>
            <a:r>
              <a:rPr lang="en"/>
              <a:t>For example, in Q-learning the agent improves its behavior (online) through learning from the history of interactions with the environment.</a:t>
            </a:r>
            <a:endParaRPr/>
          </a:p>
          <a:p>
            <a:pPr indent="0" lvl="0" marL="457200" rtl="0" algn="l">
              <a:lnSpc>
                <a:spcPct val="115000"/>
              </a:lnSpc>
              <a:spcBef>
                <a:spcPts val="1600"/>
              </a:spcBef>
              <a:spcAft>
                <a:spcPts val="160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02ab47f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02ab47f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The value function represent how good is a state for an agent to be in.</a:t>
            </a:r>
            <a:endParaRPr/>
          </a:p>
          <a:p>
            <a:pPr indent="-298450" lvl="0" marL="457200" rtl="0" algn="l">
              <a:lnSpc>
                <a:spcPct val="115000"/>
              </a:lnSpc>
              <a:spcBef>
                <a:spcPts val="0"/>
              </a:spcBef>
              <a:spcAft>
                <a:spcPts val="0"/>
              </a:spcAft>
              <a:buSzPts val="1100"/>
              <a:buAutoNum type="arabicPeriod"/>
            </a:pPr>
            <a:r>
              <a:rPr lang="en"/>
              <a:t>It is equal to expected total reward for an agent starting from state s. </a:t>
            </a:r>
            <a:endParaRPr/>
          </a:p>
          <a:p>
            <a:pPr indent="-298450" lvl="0" marL="457200" rtl="0" algn="l">
              <a:lnSpc>
                <a:spcPct val="115000"/>
              </a:lnSpc>
              <a:spcBef>
                <a:spcPts val="0"/>
              </a:spcBef>
              <a:spcAft>
                <a:spcPts val="0"/>
              </a:spcAft>
              <a:buSzPts val="1100"/>
              <a:buAutoNum type="arabicPeriod"/>
            </a:pPr>
            <a:r>
              <a:rPr lang="en"/>
              <a:t>The value function depends on the policy by which the agent picks actions to perform. </a:t>
            </a:r>
            <a:endParaRPr/>
          </a:p>
          <a:p>
            <a:pPr indent="-298450" lvl="0" marL="457200" rtl="0" algn="l">
              <a:lnSpc>
                <a:spcPct val="115000"/>
              </a:lnSpc>
              <a:spcBef>
                <a:spcPts val="0"/>
              </a:spcBef>
              <a:spcAft>
                <a:spcPts val="0"/>
              </a:spcAft>
              <a:buSzPts val="1100"/>
              <a:buAutoNum type="arabicPeriod"/>
            </a:pPr>
            <a:r>
              <a:rPr lang="en"/>
              <a:t>So, if the agent uses a given policy 𝛑 to select actions, the corresponding value function is given by:</a:t>
            </a:r>
            <a:br>
              <a:rPr lang="en"/>
            </a:br>
            <a:endParaRPr/>
          </a:p>
          <a:p>
            <a:pPr indent="-298450" lvl="0" marL="457200" rtl="0" algn="l">
              <a:lnSpc>
                <a:spcPct val="115000"/>
              </a:lnSpc>
              <a:spcBef>
                <a:spcPts val="0"/>
              </a:spcBef>
              <a:spcAft>
                <a:spcPts val="0"/>
              </a:spcAft>
              <a:buSzPts val="1100"/>
              <a:buAutoNum type="arabicPeriod"/>
            </a:pPr>
            <a:r>
              <a:rPr lang="en"/>
              <a:t>Among all possible value-functions, there exist an optimal value function that has higher value than other functions for all states.</a:t>
            </a:r>
            <a:br>
              <a:rPr lang="en"/>
            </a:br>
            <a:endParaRPr/>
          </a:p>
          <a:p>
            <a:pPr indent="-298450" lvl="0" marL="457200" rtl="0" algn="l">
              <a:lnSpc>
                <a:spcPct val="115000"/>
              </a:lnSpc>
              <a:spcBef>
                <a:spcPts val="0"/>
              </a:spcBef>
              <a:spcAft>
                <a:spcPts val="0"/>
              </a:spcAft>
              <a:buSzPts val="1100"/>
              <a:buAutoNum type="arabicPeriod"/>
            </a:pPr>
            <a:r>
              <a:rPr lang="en"/>
              <a:t>The optimal policy 𝛑* is the policy that corresponds to optimal value function.</a:t>
            </a:r>
            <a:br>
              <a:rPr lang="en"/>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f11e6c1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f11e6c1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Before I begin my presentation, a short introduction about myself:</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
              <a:t>I am a Masters Student in Informatics at the Technical University of Munich (TUM). </a:t>
            </a:r>
            <a:endParaRPr/>
          </a:p>
          <a:p>
            <a:pPr indent="-298450" lvl="0" marL="457200" rtl="0" algn="l">
              <a:lnSpc>
                <a:spcPct val="115000"/>
              </a:lnSpc>
              <a:spcBef>
                <a:spcPts val="0"/>
              </a:spcBef>
              <a:spcAft>
                <a:spcPts val="0"/>
              </a:spcAft>
              <a:buSzPts val="1100"/>
              <a:buChar char="●"/>
            </a:pPr>
            <a:r>
              <a:rPr lang="en"/>
              <a:t>My major focus is in Artificial Intelligence &amp; NLU i.e. Natural Language Understanding</a:t>
            </a:r>
            <a:endParaRPr/>
          </a:p>
          <a:p>
            <a:pPr indent="-298450" lvl="0" marL="457200" rtl="0" algn="l">
              <a:lnSpc>
                <a:spcPct val="115000"/>
              </a:lnSpc>
              <a:spcBef>
                <a:spcPts val="0"/>
              </a:spcBef>
              <a:spcAft>
                <a:spcPts val="0"/>
              </a:spcAft>
              <a:buSzPts val="1100"/>
              <a:buChar char="●"/>
            </a:pPr>
            <a:r>
              <a:rPr lang="en"/>
              <a:t>I have applied a wide range of Machine Learning algorithms across the Automotive, Robotics, Medical Imaging &amp; Security domains </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
              <a:t>And currently, I am interested in exploring the use of Deep Reinforcement Learning for NLU &amp; Dialogue Systems. </a:t>
            </a:r>
            <a:endParaRPr/>
          </a:p>
          <a:p>
            <a:pPr indent="0" lvl="0" marL="0" rtl="0" algn="l">
              <a:lnSpc>
                <a:spcPct val="115000"/>
              </a:lnSpc>
              <a:spcBef>
                <a:spcPts val="0"/>
              </a:spcBef>
              <a:spcAft>
                <a:spcPts val="0"/>
              </a:spcAft>
              <a:buClr>
                <a:schemeClr val="dk2"/>
              </a:buClr>
              <a:buSzPts val="1100"/>
              <a:buFont typeface="Arial"/>
              <a:buNone/>
            </a:pPr>
            <a:r>
              <a:t/>
            </a:r>
            <a:endParaRPr/>
          </a:p>
          <a:p>
            <a:pPr indent="0" lvl="0" marL="0" rtl="0" algn="l">
              <a:lnSpc>
                <a:spcPct val="115000"/>
              </a:lnSpc>
              <a:spcBef>
                <a:spcPts val="0"/>
              </a:spcBef>
              <a:spcAft>
                <a:spcPts val="0"/>
              </a:spcAft>
              <a:buClr>
                <a:schemeClr val="dk2"/>
              </a:buClr>
              <a:buSzPts val="1100"/>
              <a:buFont typeface="Arial"/>
              <a:buNone/>
            </a:pPr>
            <a:r>
              <a:rPr lang="en"/>
              <a:t>I am always on the lookout for collaborating on novel and challenging projects and would be more than happy to connect through any of the 4 mediums listed here: </a:t>
            </a:r>
            <a:br>
              <a:rPr lang="en"/>
            </a:br>
            <a:r>
              <a:rPr lang="en" u="sng">
                <a:solidFill>
                  <a:srgbClr val="5CCA12"/>
                </a:solidFill>
              </a:rPr>
              <a:t>Action:</a:t>
            </a:r>
            <a:r>
              <a:rPr lang="en">
                <a:solidFill>
                  <a:srgbClr val="5CCA12"/>
                </a:solidFill>
              </a:rPr>
              <a:t> Highlighted the contact details</a:t>
            </a:r>
            <a:endParaRPr>
              <a:solidFill>
                <a:srgbClr val="5CCA12"/>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c01a4a4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c01a4a4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Value iteration computes the optimal state value function by iteratively improving the estimate of V(s).</a:t>
            </a:r>
            <a:endParaRPr/>
          </a:p>
          <a:p>
            <a:pPr indent="-298450" lvl="0" marL="457200" rtl="0" algn="l">
              <a:lnSpc>
                <a:spcPct val="115000"/>
              </a:lnSpc>
              <a:spcBef>
                <a:spcPts val="0"/>
              </a:spcBef>
              <a:spcAft>
                <a:spcPts val="0"/>
              </a:spcAft>
              <a:buSzPts val="1100"/>
              <a:buAutoNum type="arabicPeriod"/>
            </a:pPr>
            <a:r>
              <a:rPr lang="en"/>
              <a:t>The algorithm initialize V(s) to arbitrary random values. It repeatedly updates the Q(s, a) and V(s) values until they converge. </a:t>
            </a:r>
            <a:endParaRPr/>
          </a:p>
          <a:p>
            <a:pPr indent="-298450" lvl="0" marL="457200" rtl="0" algn="l">
              <a:lnSpc>
                <a:spcPct val="115000"/>
              </a:lnSpc>
              <a:spcBef>
                <a:spcPts val="0"/>
              </a:spcBef>
              <a:spcAft>
                <a:spcPts val="0"/>
              </a:spcAft>
              <a:buSzPts val="1100"/>
              <a:buAutoNum type="arabicPeriod"/>
            </a:pPr>
            <a:r>
              <a:rPr lang="en"/>
              <a:t>Value iteration is guaranteed to converge to the optimal values. </a:t>
            </a:r>
            <a:endParaRPr/>
          </a:p>
          <a:p>
            <a:pPr indent="-298450" lvl="0" marL="457200" rtl="0" algn="l">
              <a:lnSpc>
                <a:spcPct val="115000"/>
              </a:lnSpc>
              <a:spcBef>
                <a:spcPts val="0"/>
              </a:spcBef>
              <a:spcAft>
                <a:spcPts val="0"/>
              </a:spcAft>
              <a:buSzPts val="1100"/>
              <a:buAutoNum type="arabicPeriod"/>
            </a:pPr>
            <a:r>
              <a:rPr lang="en"/>
              <a:t>The algorithm for Value Iteration is as below.</a:t>
            </a:r>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02ab47f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02ab47f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While value-iteration algorithm keeps improving the value function at each iteration until the value-function converges. </a:t>
            </a:r>
            <a:endParaRPr/>
          </a:p>
          <a:p>
            <a:pPr indent="-298450" lvl="0" marL="457200" rtl="0" algn="l">
              <a:lnSpc>
                <a:spcPct val="115000"/>
              </a:lnSpc>
              <a:spcBef>
                <a:spcPts val="0"/>
              </a:spcBef>
              <a:spcAft>
                <a:spcPts val="0"/>
              </a:spcAft>
              <a:buSzPts val="1100"/>
              <a:buAutoNum type="arabicPeriod"/>
            </a:pPr>
            <a:r>
              <a:rPr lang="en"/>
              <a:t>As you might have noticed (flip 2 slides back), the agent only cares about the finding the optimal policy, and at times the optimal policy will converge before the value function. </a:t>
            </a:r>
            <a:endParaRPr/>
          </a:p>
          <a:p>
            <a:pPr indent="-298450" lvl="0" marL="457200" rtl="0" algn="l">
              <a:lnSpc>
                <a:spcPct val="115000"/>
              </a:lnSpc>
              <a:spcBef>
                <a:spcPts val="0"/>
              </a:spcBef>
              <a:spcAft>
                <a:spcPts val="0"/>
              </a:spcAft>
              <a:buSzPts val="1100"/>
              <a:buAutoNum type="arabicPeriod"/>
            </a:pPr>
            <a:r>
              <a:rPr lang="en"/>
              <a:t>Therefore, another algorithm called policy-iteration instead of repeatedly improving the value-function estimate, it will re-define the policy at each step and compute the value according to this new policy until the policy converges.</a:t>
            </a:r>
            <a:endParaRPr/>
          </a:p>
          <a:p>
            <a:pPr indent="-298450" lvl="0" marL="457200" rtl="0" algn="l">
              <a:lnSpc>
                <a:spcPct val="115000"/>
              </a:lnSpc>
              <a:spcBef>
                <a:spcPts val="0"/>
              </a:spcBef>
              <a:spcAft>
                <a:spcPts val="0"/>
              </a:spcAft>
              <a:buSzPts val="1100"/>
              <a:buAutoNum type="arabicPeriod"/>
            </a:pPr>
            <a:r>
              <a:rPr lang="en"/>
              <a:t>Policy iteration is also guaranteed to converge to the optimal policy. </a:t>
            </a:r>
            <a:endParaRPr/>
          </a:p>
          <a:p>
            <a:pPr indent="-298450" lvl="0" marL="457200" rtl="0" algn="l">
              <a:lnSpc>
                <a:spcPct val="115000"/>
              </a:lnSpc>
              <a:spcBef>
                <a:spcPts val="0"/>
              </a:spcBef>
              <a:spcAft>
                <a:spcPts val="0"/>
              </a:spcAft>
              <a:buSzPts val="1100"/>
              <a:buAutoNum type="arabicPeriod"/>
            </a:pPr>
            <a:r>
              <a:rPr lang="en"/>
              <a:t>The pseudo code for Policy Iteration is shown below.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02ab47f6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02ab47f6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Now,</a:t>
            </a:r>
            <a:r>
              <a:rPr lang="en"/>
              <a:t> what is the similarity and difference between Value and Policy difference then?</a:t>
            </a:r>
            <a:endParaRPr/>
          </a:p>
          <a:p>
            <a:pPr indent="-298450" lvl="0" marL="457200" rtl="0" algn="l">
              <a:lnSpc>
                <a:spcPct val="115000"/>
              </a:lnSpc>
              <a:spcBef>
                <a:spcPts val="1600"/>
              </a:spcBef>
              <a:spcAft>
                <a:spcPts val="0"/>
              </a:spcAft>
              <a:buSzPts val="1100"/>
              <a:buAutoNum type="arabicPeriod"/>
            </a:pPr>
            <a:r>
              <a:rPr lang="en"/>
              <a:t>Both value-iteration and policy-iteration algorithms can be used for offline planning where the agent is assumed to have prior knowledge about the effects of its actions on the environment</a:t>
            </a:r>
            <a:endParaRPr/>
          </a:p>
          <a:p>
            <a:pPr indent="-298450" lvl="1" marL="914400" rtl="0" algn="l">
              <a:lnSpc>
                <a:spcPct val="115000"/>
              </a:lnSpc>
              <a:spcBef>
                <a:spcPts val="0"/>
              </a:spcBef>
              <a:spcAft>
                <a:spcPts val="0"/>
              </a:spcAft>
              <a:buSzPts val="1100"/>
              <a:buAutoNum type="alphaLcPeriod"/>
            </a:pPr>
            <a:r>
              <a:rPr lang="en"/>
              <a:t>As they assume the MDP model is known. </a:t>
            </a:r>
            <a:endParaRPr/>
          </a:p>
          <a:p>
            <a:pPr indent="-298450" lvl="0" marL="457200" rtl="0" algn="l">
              <a:lnSpc>
                <a:spcPct val="115000"/>
              </a:lnSpc>
              <a:spcBef>
                <a:spcPts val="0"/>
              </a:spcBef>
              <a:spcAft>
                <a:spcPts val="0"/>
              </a:spcAft>
              <a:buSzPts val="1100"/>
              <a:buAutoNum type="arabicPeriod"/>
            </a:pPr>
            <a:r>
              <a:rPr lang="en"/>
              <a:t>Comparing to each other, </a:t>
            </a:r>
            <a:endParaRPr/>
          </a:p>
          <a:p>
            <a:pPr indent="-298450" lvl="1" marL="914400" rtl="0" algn="l">
              <a:lnSpc>
                <a:spcPct val="115000"/>
              </a:lnSpc>
              <a:spcBef>
                <a:spcPts val="0"/>
              </a:spcBef>
              <a:spcAft>
                <a:spcPts val="0"/>
              </a:spcAft>
              <a:buSzPts val="1100"/>
              <a:buAutoNum type="alphaLcPeriod"/>
            </a:pPr>
            <a:r>
              <a:rPr lang="en"/>
              <a:t>Policy-iteration is computationally efficient as it often takes considerably lesser iterations to converge </a:t>
            </a:r>
            <a:endParaRPr/>
          </a:p>
          <a:p>
            <a:pPr indent="-298450" lvl="1" marL="914400" rtl="0" algn="l">
              <a:lnSpc>
                <a:spcPct val="115000"/>
              </a:lnSpc>
              <a:spcBef>
                <a:spcPts val="0"/>
              </a:spcBef>
              <a:spcAft>
                <a:spcPts val="0"/>
              </a:spcAft>
              <a:buSzPts val="1100"/>
              <a:buAutoNum type="alphaLcPeriod"/>
            </a:pPr>
            <a:r>
              <a:rPr lang="en"/>
              <a:t>However, although each iteration is more computationally expensive.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402ab47f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402ab47f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highlight>
                  <a:srgbClr val="FFFFFF"/>
                </a:highlight>
              </a:rPr>
              <a:t>One of the strengths of </a:t>
            </a:r>
            <a:r>
              <a:rPr i="1" lang="en">
                <a:highlight>
                  <a:srgbClr val="FFFFFF"/>
                </a:highlight>
              </a:rPr>
              <a:t>Q</a:t>
            </a:r>
            <a:r>
              <a:rPr lang="en">
                <a:highlight>
                  <a:srgbClr val="FFFFFF"/>
                </a:highlight>
              </a:rPr>
              <a:t>-learning is that it is able to compare the expected utility of the available actions without requiring a model of the environment. Additionally, </a:t>
            </a:r>
            <a:r>
              <a:rPr i="1" lang="en">
                <a:highlight>
                  <a:srgbClr val="FFFFFF"/>
                </a:highlight>
              </a:rPr>
              <a:t>Q</a:t>
            </a:r>
            <a:r>
              <a:rPr lang="en">
                <a:highlight>
                  <a:srgbClr val="FFFFFF"/>
                </a:highlight>
              </a:rPr>
              <a:t>-learning can handle problems with stochastic transitions and rewards, without requiring any adaptations. </a:t>
            </a:r>
            <a:endParaRPr/>
          </a:p>
          <a:p>
            <a:pPr indent="-298450" lvl="0" marL="457200" rtl="0" algn="l">
              <a:lnSpc>
                <a:spcPct val="115000"/>
              </a:lnSpc>
              <a:spcBef>
                <a:spcPts val="0"/>
              </a:spcBef>
              <a:spcAft>
                <a:spcPts val="0"/>
              </a:spcAft>
              <a:buSzPts val="1100"/>
              <a:buAutoNum type="arabicPeriod"/>
            </a:pPr>
            <a:r>
              <a:rPr lang="en"/>
              <a:t>It is called Q-function, because it represents the “quality” of certain action in given state.</a:t>
            </a:r>
            <a:endParaRPr/>
          </a:p>
          <a:p>
            <a:pPr indent="-298450" lvl="0" marL="457200" rtl="0" algn="l">
              <a:lnSpc>
                <a:spcPct val="115000"/>
              </a:lnSpc>
              <a:spcBef>
                <a:spcPts val="0"/>
              </a:spcBef>
              <a:spcAft>
                <a:spcPts val="0"/>
              </a:spcAft>
              <a:buSzPts val="1100"/>
              <a:buAutoNum type="arabicPeriod"/>
            </a:pPr>
            <a:r>
              <a:rPr lang="en"/>
              <a:t>The way to think about Q(s,a) is that </a:t>
            </a:r>
            <a:endParaRPr/>
          </a:p>
          <a:p>
            <a:pPr indent="-298450" lvl="1" marL="914400" rtl="0" algn="l">
              <a:lnSpc>
                <a:spcPct val="115000"/>
              </a:lnSpc>
              <a:spcBef>
                <a:spcPts val="0"/>
              </a:spcBef>
              <a:spcAft>
                <a:spcPts val="0"/>
              </a:spcAft>
              <a:buSzPts val="1100"/>
              <a:buAutoNum type="alphaLcPeriod"/>
            </a:pPr>
            <a:r>
              <a:rPr lang="en"/>
              <a:t>It is “the best possible score at the end of game after performing action a in state s”.</a:t>
            </a:r>
            <a:endParaRPr/>
          </a:p>
          <a:p>
            <a:pPr indent="-298450" lvl="1" marL="914400" rtl="0" algn="l">
              <a:lnSpc>
                <a:spcPct val="115000"/>
              </a:lnSpc>
              <a:spcBef>
                <a:spcPts val="0"/>
              </a:spcBef>
              <a:spcAft>
                <a:spcPts val="0"/>
              </a:spcAft>
              <a:buSzPts val="1100"/>
              <a:buAutoNum type="alphaLcPeriod"/>
            </a:pPr>
            <a:r>
              <a:rPr lang="en"/>
              <a:t>Q-learning as saying "here's policy iteration, let's try to take samples, oh no it's hard to take samples when you have a max over actions, so lets have a new kind of value that takes both states *and* actions, let's call it a Q-value, now it works let's call it Q-learning".</a:t>
            </a:r>
            <a:endParaRPr/>
          </a:p>
          <a:p>
            <a:pPr indent="-298450" lvl="0" marL="457200" rtl="0" algn="l">
              <a:lnSpc>
                <a:spcPct val="115000"/>
              </a:lnSpc>
              <a:spcBef>
                <a:spcPts val="0"/>
              </a:spcBef>
              <a:spcAft>
                <a:spcPts val="0"/>
              </a:spcAft>
              <a:buSzPts val="1100"/>
              <a:buAutoNum type="arabicPeriod"/>
            </a:pPr>
            <a:r>
              <a:rPr lang="en"/>
              <a:t>Once you have the magical Q-function, the answer becomes really simple – pick the action with the highest Q-value!</a:t>
            </a:r>
            <a:endParaRPr/>
          </a:p>
          <a:p>
            <a:pPr indent="-298450" lvl="0" marL="457200" rtl="0" algn="l">
              <a:lnSpc>
                <a:spcPct val="115000"/>
              </a:lnSpc>
              <a:spcBef>
                <a:spcPts val="0"/>
              </a:spcBef>
              <a:spcAft>
                <a:spcPts val="0"/>
              </a:spcAft>
              <a:buSzPts val="1100"/>
              <a:buAutoNum type="arabicPeriod"/>
            </a:pPr>
            <a:r>
              <a:rPr lang="en"/>
              <a:t>Bellman Equation</a:t>
            </a:r>
            <a:endParaRPr/>
          </a:p>
          <a:p>
            <a:pPr indent="-298450" lvl="1" marL="914400" rtl="0" algn="l">
              <a:lnSpc>
                <a:spcPct val="115000"/>
              </a:lnSpc>
              <a:spcBef>
                <a:spcPts val="0"/>
              </a:spcBef>
              <a:spcAft>
                <a:spcPts val="0"/>
              </a:spcAft>
              <a:buSzPts val="1100"/>
              <a:buAutoNum type="alphaLcPeriod"/>
            </a:pPr>
            <a:r>
              <a:rPr lang="en"/>
              <a:t>It is quite logical – maximum future reward for this state and action is the immediate reward plus maximum future reward for the next state.</a:t>
            </a:r>
            <a:endParaRPr/>
          </a:p>
          <a:p>
            <a:pPr indent="-298450" lvl="1" marL="914400" rtl="0" algn="l">
              <a:lnSpc>
                <a:spcPct val="115000"/>
              </a:lnSpc>
              <a:spcBef>
                <a:spcPts val="0"/>
              </a:spcBef>
              <a:spcAft>
                <a:spcPts val="0"/>
              </a:spcAft>
              <a:buSzPts val="1100"/>
              <a:buAutoNum type="alphaLcPeriod"/>
            </a:pPr>
            <a:r>
              <a:rPr lang="en"/>
              <a:t>The main idea in Q-learning is that we can iteratively approximate the Q-function using the Bellman equation</a:t>
            </a:r>
            <a:endParaRPr/>
          </a:p>
          <a:p>
            <a:pPr indent="-298450" lvl="0" marL="457200" rtl="0" algn="l">
              <a:lnSpc>
                <a:spcPct val="115000"/>
              </a:lnSpc>
              <a:spcBef>
                <a:spcPts val="0"/>
              </a:spcBef>
              <a:spcAft>
                <a:spcPts val="0"/>
              </a:spcAft>
              <a:buSzPts val="1100"/>
              <a:buAutoNum type="arabicPeriod"/>
            </a:pPr>
            <a:r>
              <a:rPr lang="en"/>
              <a:t>α in the algorithm is a learning rate that controls how much of the difference between previous Q-value and newly proposed Q-value is taken into account. In particular, when α=1, then two Q[s,a]-s cancel and the update is exactly the same as Bellman equation.</a:t>
            </a:r>
            <a:endParaRPr/>
          </a:p>
          <a:p>
            <a:pPr indent="-298450" lvl="0" marL="457200" rtl="0" algn="l">
              <a:spcBef>
                <a:spcPts val="0"/>
              </a:spcBef>
              <a:spcAft>
                <a:spcPts val="0"/>
              </a:spcAft>
              <a:buSzPts val="1100"/>
              <a:buAutoNum type="arabicPeriod"/>
            </a:pPr>
            <a:r>
              <a:rPr lang="en">
                <a:highlight>
                  <a:srgbClr val="FFFFFF"/>
                </a:highlight>
              </a:rPr>
              <a:t>The learning rate or </a:t>
            </a:r>
            <a:r>
              <a:rPr i="1" lang="en">
                <a:highlight>
                  <a:srgbClr val="FFFFFF"/>
                </a:highlight>
              </a:rPr>
              <a:t>step size</a:t>
            </a:r>
            <a:r>
              <a:rPr lang="en">
                <a:highlight>
                  <a:srgbClr val="FFFFFF"/>
                </a:highlight>
              </a:rPr>
              <a:t> determines to what extent the newly acquired information will override the old information. A factor of 0 will make the agent not learn anything, while a factor of 1 would make the agent consider only the most recent information. In fully </a:t>
            </a:r>
            <a:r>
              <a:rPr lang="en" u="sng">
                <a:highlight>
                  <a:srgbClr val="FFFFFF"/>
                </a:highlight>
                <a:hlinkClick r:id="rId2"/>
              </a:rPr>
              <a:t>deterministic</a:t>
            </a:r>
            <a:r>
              <a:rPr lang="en">
                <a:highlight>
                  <a:srgbClr val="FFFFFF"/>
                </a:highlight>
              </a:rPr>
              <a:t> environments, a learning rate of of 1is optimal. When the problem is </a:t>
            </a:r>
            <a:r>
              <a:rPr lang="en" u="sng">
                <a:highlight>
                  <a:srgbClr val="FFFFFF"/>
                </a:highlight>
                <a:hlinkClick r:id="rId3"/>
              </a:rPr>
              <a:t>stochastic</a:t>
            </a:r>
            <a:r>
              <a:rPr lang="en">
                <a:highlight>
                  <a:srgbClr val="FFFFFF"/>
                </a:highlight>
              </a:rPr>
              <a:t>, the algorithm still converges under some technical conditions on the learning rate that require it to decrease to zero. In practice, often a constant learning rate is used, such as 0.1 for all t.</a:t>
            </a:r>
            <a:endParaRPr/>
          </a:p>
          <a:p>
            <a:pPr indent="0" lvl="0" marL="0" rtl="0" algn="l">
              <a:lnSpc>
                <a:spcPct val="115000"/>
              </a:lnSpc>
              <a:spcBef>
                <a:spcPts val="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4ef55f0d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4ef55f0d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That’s all with the basic building blocks and concepts that constitute Reinforcement Learning. Now this should help us take a deeper dive that to Deep RL!</a:t>
            </a:r>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4277551e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4277551e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SzPts val="1400"/>
              <a:buAutoNum type="arabicPeriod"/>
            </a:pPr>
            <a:r>
              <a:rPr i="1" lang="en">
                <a:highlight>
                  <a:srgbClr val="FFFFFF"/>
                </a:highlight>
              </a:rPr>
              <a:t>Q</a:t>
            </a:r>
            <a:r>
              <a:rPr lang="en">
                <a:highlight>
                  <a:srgbClr val="FFFFFF"/>
                </a:highlight>
              </a:rPr>
              <a:t>-learning at its simplest uses tables to store data. This very quickly loses viability with increasing sizes of state/action space of the system it is monitoring/controlling. </a:t>
            </a:r>
            <a:endParaRPr>
              <a:highlight>
                <a:srgbClr val="FFFFFF"/>
              </a:highlight>
            </a:endParaRPr>
          </a:p>
          <a:p>
            <a:pPr indent="-317500" lvl="0" marL="457200" rtl="0" algn="l">
              <a:lnSpc>
                <a:spcPct val="115000"/>
              </a:lnSpc>
              <a:spcBef>
                <a:spcPts val="0"/>
              </a:spcBef>
              <a:spcAft>
                <a:spcPts val="0"/>
              </a:spcAft>
              <a:buSzPts val="1400"/>
              <a:buAutoNum type="arabicPeriod"/>
            </a:pPr>
            <a:r>
              <a:rPr lang="en">
                <a:highlight>
                  <a:srgbClr val="FFFFFF"/>
                </a:highlight>
              </a:rPr>
              <a:t>Q-learning can be combined with function approximation using neural networks for state representation.</a:t>
            </a:r>
            <a:endParaRPr>
              <a:highlight>
                <a:srgbClr val="FFFFFF"/>
              </a:highlight>
            </a:endParaRPr>
          </a:p>
          <a:p>
            <a:pPr indent="-317500" lvl="0" marL="457200" rtl="0" algn="l">
              <a:lnSpc>
                <a:spcPct val="115000"/>
              </a:lnSpc>
              <a:spcBef>
                <a:spcPts val="0"/>
              </a:spcBef>
              <a:spcAft>
                <a:spcPts val="0"/>
              </a:spcAft>
              <a:buSzPts val="1400"/>
              <a:buAutoNum type="arabicPeriod"/>
            </a:pPr>
            <a:r>
              <a:rPr lang="en">
                <a:highlight>
                  <a:srgbClr val="FFFFFF"/>
                </a:highlight>
              </a:rPr>
              <a:t>A recent application of </a:t>
            </a:r>
            <a:r>
              <a:rPr i="1" lang="en">
                <a:highlight>
                  <a:srgbClr val="FFFFFF"/>
                </a:highlight>
              </a:rPr>
              <a:t>Q</a:t>
            </a:r>
            <a:r>
              <a:rPr lang="en">
                <a:highlight>
                  <a:srgbClr val="FFFFFF"/>
                </a:highlight>
              </a:rPr>
              <a:t>-learning to </a:t>
            </a:r>
            <a:r>
              <a:rPr lang="en" u="sng">
                <a:highlight>
                  <a:srgbClr val="FFFFFF"/>
                </a:highlight>
                <a:hlinkClick r:id="rId2"/>
              </a:rPr>
              <a:t>deep learning</a:t>
            </a:r>
            <a:r>
              <a:rPr lang="en">
                <a:highlight>
                  <a:srgbClr val="FFFFFF"/>
                </a:highlight>
              </a:rPr>
              <a:t>, by </a:t>
            </a:r>
            <a:r>
              <a:rPr lang="en" u="sng">
                <a:highlight>
                  <a:srgbClr val="FFFFFF"/>
                </a:highlight>
                <a:hlinkClick r:id="rId3"/>
              </a:rPr>
              <a:t>Google DeepMind</a:t>
            </a:r>
            <a:r>
              <a:rPr lang="en">
                <a:highlight>
                  <a:srgbClr val="FFFFFF"/>
                </a:highlight>
              </a:rPr>
              <a:t>, titled "deep reinforcement learning" or "deep </a:t>
            </a:r>
            <a:r>
              <a:rPr i="1" lang="en">
                <a:highlight>
                  <a:srgbClr val="FFFFFF"/>
                </a:highlight>
              </a:rPr>
              <a:t>Q</a:t>
            </a:r>
            <a:r>
              <a:rPr lang="en">
                <a:highlight>
                  <a:srgbClr val="FFFFFF"/>
                </a:highlight>
              </a:rPr>
              <a:t>-networks", has been successful at playing some </a:t>
            </a:r>
            <a:r>
              <a:rPr lang="en" u="sng">
                <a:highlight>
                  <a:srgbClr val="FFFFFF"/>
                </a:highlight>
                <a:hlinkClick r:id="rId4"/>
              </a:rPr>
              <a:t>Atari 2600</a:t>
            </a:r>
            <a:r>
              <a:rPr lang="en">
                <a:highlight>
                  <a:srgbClr val="FFFFFF"/>
                </a:highlight>
              </a:rPr>
              <a:t> games at expert human levels.</a:t>
            </a:r>
            <a:endParaRPr>
              <a:highlight>
                <a:srgbClr val="FFFFFF"/>
              </a:highlight>
            </a:endParaRPr>
          </a:p>
          <a:p>
            <a:pPr indent="-317500" lvl="0" marL="457200" rtl="0" algn="l">
              <a:lnSpc>
                <a:spcPct val="115000"/>
              </a:lnSpc>
              <a:spcBef>
                <a:spcPts val="0"/>
              </a:spcBef>
              <a:spcAft>
                <a:spcPts val="0"/>
              </a:spcAft>
              <a:buSzPts val="1400"/>
              <a:buAutoNum type="arabicPeriod"/>
            </a:pPr>
            <a:r>
              <a:rPr lang="en">
                <a:highlight>
                  <a:srgbClr val="FFFFFF"/>
                </a:highlight>
              </a:rPr>
              <a:t>For example: </a:t>
            </a:r>
            <a:r>
              <a:rPr lang="en"/>
              <a:t>Using the traditional RL approach of using Q-Learning (which I will explain later in the day) for a Atari game, if we take four last screen images, resize them to 84×84 and convert to grayscale with 256 gray levels – we would have 25684×84×4≈1067970 possible game states. This means 10</a:t>
            </a:r>
            <a:r>
              <a:rPr baseline="30000" lang="en"/>
              <a:t>67970</a:t>
            </a:r>
            <a:r>
              <a:rPr lang="en"/>
              <a:t> rows in our imaginary Q-table – that is more than the number of atoms in the known universe! </a:t>
            </a:r>
            <a:endParaRPr>
              <a:highlight>
                <a:srgbClr val="FFFFFF"/>
              </a:highlight>
              <a:uFill>
                <a:noFill/>
              </a:uFill>
              <a:hlinkClick r:id="rId5"/>
            </a:endParaRPr>
          </a:p>
          <a:p>
            <a:pPr indent="-317500" lvl="0" marL="457200" rtl="0" algn="l">
              <a:lnSpc>
                <a:spcPct val="115000"/>
              </a:lnSpc>
              <a:spcBef>
                <a:spcPts val="0"/>
              </a:spcBef>
              <a:spcAft>
                <a:spcPts val="0"/>
              </a:spcAft>
              <a:buSzPts val="1400"/>
              <a:buAutoNum type="arabicPeriod"/>
            </a:pPr>
            <a:r>
              <a:rPr lang="en">
                <a:highlight>
                  <a:srgbClr val="FFFFFF"/>
                </a:highlight>
              </a:rPr>
              <a:t>Because the maximum approximated action value is used in the </a:t>
            </a:r>
            <a:r>
              <a:rPr i="1" lang="en">
                <a:highlight>
                  <a:srgbClr val="FFFFFF"/>
                </a:highlight>
              </a:rPr>
              <a:t>Q</a:t>
            </a:r>
            <a:r>
              <a:rPr lang="en">
                <a:highlight>
                  <a:srgbClr val="FFFFFF"/>
                </a:highlight>
              </a:rPr>
              <a:t>-learning update, in noisy environments </a:t>
            </a:r>
            <a:r>
              <a:rPr i="1" lang="en">
                <a:highlight>
                  <a:srgbClr val="FFFFFF"/>
                </a:highlight>
              </a:rPr>
              <a:t>Q</a:t>
            </a:r>
            <a:r>
              <a:rPr lang="en">
                <a:highlight>
                  <a:srgbClr val="FFFFFF"/>
                </a:highlight>
              </a:rPr>
              <a:t>-learning can sometimes overestimate the actions values, slowing the learning. A recent variant called Double </a:t>
            </a:r>
            <a:r>
              <a:rPr i="1" lang="en">
                <a:highlight>
                  <a:srgbClr val="FFFFFF"/>
                </a:highlight>
              </a:rPr>
              <a:t>Q</a:t>
            </a:r>
            <a:r>
              <a:rPr lang="en">
                <a:highlight>
                  <a:srgbClr val="FFFFFF"/>
                </a:highlight>
              </a:rPr>
              <a:t>-learning was proposed to correct this. This algorithm was later combined with deep learning, as in the DQN algorithm (see above), resulting in Double DQN which was shown to outperform the original DQN algorithm.</a:t>
            </a:r>
            <a:r>
              <a:rPr baseline="30000" lang="en" u="sng">
                <a:highlight>
                  <a:srgbClr val="FFFFFF"/>
                </a:highlight>
                <a:hlinkClick r:id="rId6"/>
              </a:rPr>
              <a:t>]</a:t>
            </a:r>
            <a:endParaRPr baseline="30000" u="sng">
              <a:highlight>
                <a:srgbClr val="FFFFFF"/>
              </a:highlight>
              <a:hlinkClick r:id="rId7"/>
            </a:endParaRPr>
          </a:p>
          <a:p>
            <a:pPr indent="-317500" lvl="0" marL="457200" rtl="0" algn="l">
              <a:lnSpc>
                <a:spcPct val="115000"/>
              </a:lnSpc>
              <a:spcBef>
                <a:spcPts val="0"/>
              </a:spcBef>
              <a:spcAft>
                <a:spcPts val="0"/>
              </a:spcAft>
              <a:buSzPts val="1400"/>
              <a:buAutoNum type="arabicPeriod"/>
            </a:pPr>
            <a:r>
              <a:rPr lang="en">
                <a:highlight>
                  <a:srgbClr val="FFFFFF"/>
                </a:highlight>
              </a:rPr>
              <a:t>Delayed </a:t>
            </a:r>
            <a:r>
              <a:rPr i="1" lang="en">
                <a:highlight>
                  <a:srgbClr val="FFFFFF"/>
                </a:highlight>
              </a:rPr>
              <a:t>Q</a:t>
            </a:r>
            <a:r>
              <a:rPr lang="en">
                <a:highlight>
                  <a:srgbClr val="FFFFFF"/>
                </a:highlight>
              </a:rPr>
              <a:t>-learning is an alternative implementation of the online </a:t>
            </a:r>
            <a:r>
              <a:rPr i="1" lang="en">
                <a:highlight>
                  <a:srgbClr val="FFFFFF"/>
                </a:highlight>
              </a:rPr>
              <a:t>Q</a:t>
            </a:r>
            <a:r>
              <a:rPr lang="en">
                <a:highlight>
                  <a:srgbClr val="FFFFFF"/>
                </a:highlight>
              </a:rPr>
              <a:t>-learning algorithm, with </a:t>
            </a:r>
            <a:r>
              <a:rPr lang="en" u="sng">
                <a:highlight>
                  <a:srgbClr val="FFFFFF"/>
                </a:highlight>
                <a:hlinkClick r:id="rId8"/>
              </a:rPr>
              <a:t>Probably approximately correct learning (PAC)</a:t>
            </a:r>
            <a:endParaRPr/>
          </a:p>
          <a:p>
            <a:pPr indent="-317500" lvl="0" marL="457200" rtl="0" algn="l">
              <a:lnSpc>
                <a:spcPct val="115000"/>
              </a:lnSpc>
              <a:spcBef>
                <a:spcPts val="0"/>
              </a:spcBef>
              <a:spcAft>
                <a:spcPts val="0"/>
              </a:spcAft>
              <a:buSzPts val="1400"/>
              <a:buAutoNum type="arabicPeriod"/>
            </a:pPr>
            <a:r>
              <a:rPr lang="en"/>
              <a:t>Other variants include - Greedy and Speedy Q Learning!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fb03aff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fb03aff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How does de</a:t>
            </a:r>
            <a:r>
              <a:rPr lang="en"/>
              <a:t>ep learning help?</a:t>
            </a:r>
            <a:endParaRPr/>
          </a:p>
          <a:p>
            <a:pPr indent="-298450" lvl="1" marL="914400" rtl="0" algn="l">
              <a:lnSpc>
                <a:spcPct val="115000"/>
              </a:lnSpc>
              <a:spcBef>
                <a:spcPts val="0"/>
              </a:spcBef>
              <a:spcAft>
                <a:spcPts val="0"/>
              </a:spcAft>
              <a:buSzPts val="1100"/>
              <a:buAutoNum type="alphaLcPeriod"/>
            </a:pPr>
            <a:r>
              <a:rPr lang="en"/>
              <a:t>Neural networks are exceptionally good at coming up with good features for highly structured data. </a:t>
            </a:r>
            <a:endParaRPr/>
          </a:p>
          <a:p>
            <a:pPr indent="-298450" lvl="0" marL="457200" rtl="0" algn="l">
              <a:lnSpc>
                <a:spcPct val="115000"/>
              </a:lnSpc>
              <a:spcBef>
                <a:spcPts val="0"/>
              </a:spcBef>
              <a:spcAft>
                <a:spcPts val="0"/>
              </a:spcAft>
              <a:buSzPts val="1100"/>
              <a:buAutoNum type="arabicPeriod"/>
            </a:pPr>
            <a:r>
              <a:rPr lang="en"/>
              <a:t>In a naive approach, we could represent our Q-function with a neural network, that takes the state (for example 4 game screens of Atari) and action as input and output the corresponding Q-value. </a:t>
            </a:r>
            <a:endParaRPr/>
          </a:p>
          <a:p>
            <a:pPr indent="-298450" lvl="0" marL="457200" rtl="0" algn="l">
              <a:lnSpc>
                <a:spcPct val="115000"/>
              </a:lnSpc>
              <a:spcBef>
                <a:spcPts val="0"/>
              </a:spcBef>
              <a:spcAft>
                <a:spcPts val="0"/>
              </a:spcAft>
              <a:buSzPts val="1100"/>
              <a:buAutoNum type="arabicPeriod"/>
            </a:pPr>
            <a:r>
              <a:rPr lang="en"/>
              <a:t>However, a more optimized way would be to take only game screens as input and output the Q-value for each possible</a:t>
            </a:r>
            <a:r>
              <a:rPr b="1" lang="en"/>
              <a:t> action</a:t>
            </a:r>
            <a:r>
              <a:rPr lang="en"/>
              <a:t>. </a:t>
            </a:r>
            <a:endParaRPr/>
          </a:p>
          <a:p>
            <a:pPr indent="-298450" lvl="1" marL="914400" rtl="0" algn="l">
              <a:lnSpc>
                <a:spcPct val="115000"/>
              </a:lnSpc>
              <a:spcBef>
                <a:spcPts val="0"/>
              </a:spcBef>
              <a:spcAft>
                <a:spcPts val="0"/>
              </a:spcAft>
              <a:buSzPts val="1100"/>
              <a:buAutoNum type="alphaLcPeriod"/>
            </a:pPr>
            <a:r>
              <a:rPr lang="en"/>
              <a:t>This approach has the advantage, that if we want to perform a Q-value update or pick the action with the highest Q-value, we only have to do one forward pass through the network and have all Q-values for all actions available immediately.</a:t>
            </a:r>
            <a:endParaRPr/>
          </a:p>
          <a:p>
            <a:pPr indent="-298450" lvl="0" marL="457200" rtl="0" algn="l">
              <a:lnSpc>
                <a:spcPct val="115000"/>
              </a:lnSpc>
              <a:spcBef>
                <a:spcPts val="0"/>
              </a:spcBef>
              <a:spcAft>
                <a:spcPts val="0"/>
              </a:spcAft>
              <a:buSzPts val="1100"/>
              <a:buAutoNum type="arabicPeriod"/>
            </a:pPr>
            <a:r>
              <a:rPr lang="en"/>
              <a:t>A classical convolutional neural network (CNN) with three convolutional layers, followed by two fully connected layers can be used. </a:t>
            </a:r>
            <a:endParaRPr/>
          </a:p>
          <a:p>
            <a:pPr indent="-298450" lvl="1" marL="914400" rtl="0" algn="l">
              <a:lnSpc>
                <a:spcPct val="115000"/>
              </a:lnSpc>
              <a:spcBef>
                <a:spcPts val="0"/>
              </a:spcBef>
              <a:spcAft>
                <a:spcPts val="0"/>
              </a:spcAft>
              <a:buSzPts val="1100"/>
              <a:buAutoNum type="alphaLcPeriod"/>
            </a:pPr>
            <a:r>
              <a:rPr lang="en"/>
              <a:t>However, there are no pooling layers! </a:t>
            </a:r>
            <a:endParaRPr/>
          </a:p>
          <a:p>
            <a:pPr indent="-298450" lvl="1" marL="914400" marR="0" rtl="0" algn="l">
              <a:lnSpc>
                <a:spcPct val="115000"/>
              </a:lnSpc>
              <a:spcBef>
                <a:spcPts val="0"/>
              </a:spcBef>
              <a:spcAft>
                <a:spcPts val="0"/>
              </a:spcAft>
              <a:buSzPts val="1100"/>
              <a:buFont typeface="Arial"/>
              <a:buAutoNum type="alphaLcPeriod"/>
            </a:pPr>
            <a:r>
              <a:rPr lang="en"/>
              <a:t>In object recognition networks, pooling layers gives you translation invariance.</a:t>
            </a:r>
            <a:endParaRPr/>
          </a:p>
          <a:p>
            <a:pPr indent="-298450" lvl="2" marL="1371600" marR="0" rtl="0" algn="l">
              <a:lnSpc>
                <a:spcPct val="115000"/>
              </a:lnSpc>
              <a:spcBef>
                <a:spcPts val="0"/>
              </a:spcBef>
              <a:spcAft>
                <a:spcPts val="0"/>
              </a:spcAft>
              <a:buSzPts val="1100"/>
              <a:buFont typeface="Arial"/>
              <a:buAutoNum type="romanLcPeriod"/>
            </a:pPr>
            <a:r>
              <a:rPr lang="en"/>
              <a:t>The network becomes insensitive to the location of an object in the image. </a:t>
            </a:r>
            <a:endParaRPr/>
          </a:p>
          <a:p>
            <a:pPr indent="-298450" lvl="2" marL="1371600" marR="0" rtl="0" algn="l">
              <a:lnSpc>
                <a:spcPct val="115000"/>
              </a:lnSpc>
              <a:spcBef>
                <a:spcPts val="0"/>
              </a:spcBef>
              <a:spcAft>
                <a:spcPts val="0"/>
              </a:spcAft>
              <a:buSzPts val="1100"/>
              <a:buFont typeface="Arial"/>
              <a:buAutoNum type="romanLcPeriod"/>
            </a:pPr>
            <a:r>
              <a:rPr lang="en"/>
              <a:t>That makes perfectly sense for a classification task like ImageNet</a:t>
            </a:r>
            <a:endParaRPr/>
          </a:p>
          <a:p>
            <a:pPr indent="-298450" lvl="1" marL="914400" marR="0" rtl="0" algn="l">
              <a:lnSpc>
                <a:spcPct val="115000"/>
              </a:lnSpc>
              <a:spcBef>
                <a:spcPts val="0"/>
              </a:spcBef>
              <a:spcAft>
                <a:spcPts val="0"/>
              </a:spcAft>
              <a:buSzPts val="1100"/>
              <a:buFont typeface="Arial"/>
              <a:buAutoNum type="alphaLcPeriod"/>
            </a:pPr>
            <a:r>
              <a:rPr lang="en"/>
              <a:t>But for games the location of the ball is crucial in determining the potential reward and we wouldn’t want to discard this information!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b03affc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b03affc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Policy gradients should be used when there’s a parameterised policy and a high dimensional space where we expect the gradient to be smooth.</a:t>
            </a:r>
            <a:endParaRPr/>
          </a:p>
          <a:p>
            <a:pPr indent="-298450" lvl="0" marL="457200" rtl="0" algn="l">
              <a:lnSpc>
                <a:spcPct val="115000"/>
              </a:lnSpc>
              <a:spcBef>
                <a:spcPts val="0"/>
              </a:spcBef>
              <a:spcAft>
                <a:spcPts val="0"/>
              </a:spcAft>
              <a:buSzPts val="1100"/>
              <a:buAutoNum type="arabicPeriod"/>
            </a:pPr>
            <a:r>
              <a:rPr lang="en"/>
              <a:t>Typically faster than value based methods and it allows for safe exploration if you have a good policy and it learns locally best parameters for that policy</a:t>
            </a:r>
            <a:endParaRPr/>
          </a:p>
          <a:p>
            <a:pPr indent="-298450" lvl="0" marL="457200" rtl="0" algn="l">
              <a:lnSpc>
                <a:spcPct val="115000"/>
              </a:lnSpc>
              <a:spcBef>
                <a:spcPts val="0"/>
              </a:spcBef>
              <a:spcAft>
                <a:spcPts val="0"/>
              </a:spcAft>
              <a:buSzPts val="1100"/>
              <a:buAutoNum type="arabicPeriod"/>
            </a:pPr>
            <a:r>
              <a:rPr lang="en"/>
              <a:t>Policy gradients is exactly the same as supervised learning with two minor differences:</a:t>
            </a:r>
            <a:endParaRPr/>
          </a:p>
          <a:p>
            <a:pPr indent="-298450" lvl="0" marL="457200" rtl="0" algn="l">
              <a:lnSpc>
                <a:spcPct val="115000"/>
              </a:lnSpc>
              <a:spcBef>
                <a:spcPts val="0"/>
              </a:spcBef>
              <a:spcAft>
                <a:spcPts val="0"/>
              </a:spcAft>
              <a:buSzPts val="1100"/>
              <a:buAutoNum type="arabicPeriod"/>
            </a:pPr>
            <a:r>
              <a:rPr lang="en"/>
              <a:t>We don’t have the correct labels y</a:t>
            </a:r>
            <a:r>
              <a:rPr baseline="-25000" lang="en"/>
              <a:t>i </a:t>
            </a:r>
            <a:r>
              <a:rPr lang="en"/>
              <a:t>so as a “fake label” we substitute the action we happened to sample from the policy when it saw x</a:t>
            </a:r>
            <a:r>
              <a:rPr baseline="-25000" lang="en"/>
              <a:t>i</a:t>
            </a:r>
            <a:r>
              <a:rPr lang="en"/>
              <a:t>, and </a:t>
            </a:r>
            <a:endParaRPr/>
          </a:p>
          <a:p>
            <a:pPr indent="-298450" lvl="0" marL="457200" rtl="0" algn="l">
              <a:lnSpc>
                <a:spcPct val="115000"/>
              </a:lnSpc>
              <a:spcBef>
                <a:spcPts val="0"/>
              </a:spcBef>
              <a:spcAft>
                <a:spcPts val="0"/>
              </a:spcAft>
              <a:buSzPts val="1100"/>
              <a:buAutoNum type="arabicPeriod"/>
            </a:pPr>
            <a:r>
              <a:rPr lang="en"/>
              <a:t>We modulate the loss for each example multiplicatively based on the eventual outcome, since we want to increase the log probability for actions that worked and decrease it for those that didn’t. So in summary our loss now looks like ∑</a:t>
            </a:r>
            <a:r>
              <a:rPr baseline="-25000" lang="en"/>
              <a:t>i</a:t>
            </a:r>
            <a:r>
              <a:rPr lang="en"/>
              <a:t>A</a:t>
            </a:r>
            <a:r>
              <a:rPr baseline="-25000" lang="en"/>
              <a:t>i</a:t>
            </a:r>
            <a:r>
              <a:rPr lang="en"/>
              <a:t>logp(y</a:t>
            </a:r>
            <a:r>
              <a:rPr baseline="-25000" lang="en"/>
              <a:t>i</a:t>
            </a:r>
            <a:r>
              <a:rPr lang="en"/>
              <a:t>∣x</a:t>
            </a:r>
            <a:r>
              <a:rPr baseline="-25000" lang="en"/>
              <a:t>i</a:t>
            </a:r>
            <a:r>
              <a:rPr lang="en"/>
              <a:t>), where y</a:t>
            </a:r>
            <a:r>
              <a:rPr baseline="-25000" lang="en"/>
              <a:t>i</a:t>
            </a:r>
            <a:r>
              <a:rPr lang="en"/>
              <a:t> is the action we happened to sample and A</a:t>
            </a:r>
            <a:r>
              <a:rPr baseline="-25000" lang="en"/>
              <a:t>i</a:t>
            </a:r>
            <a:r>
              <a:rPr lang="en"/>
              <a:t> is a number that we call an advantage.</a:t>
            </a:r>
            <a:endParaRPr/>
          </a:p>
          <a:p>
            <a:pPr indent="-298450" lvl="0" marL="457200" rtl="0" algn="l">
              <a:lnSpc>
                <a:spcPct val="115000"/>
              </a:lnSpc>
              <a:spcBef>
                <a:spcPts val="0"/>
              </a:spcBef>
              <a:spcAft>
                <a:spcPts val="0"/>
              </a:spcAft>
              <a:buSzPts val="1100"/>
              <a:buAutoNum type="arabicPeriod"/>
            </a:pPr>
            <a:r>
              <a:rPr lang="en"/>
              <a:t>In the case of Pong, for example, A</a:t>
            </a:r>
            <a:r>
              <a:rPr baseline="-25000" lang="en"/>
              <a:t>i</a:t>
            </a:r>
            <a:r>
              <a:rPr lang="en"/>
              <a:t> could be 1.0 if we eventually won in the episode that contained x</a:t>
            </a:r>
            <a:r>
              <a:rPr baseline="-25000" lang="en"/>
              <a:t>i </a:t>
            </a:r>
            <a:r>
              <a:rPr lang="en"/>
              <a:t>and -1.0 if we lost. This will ensure that we maximize the log probability of actions that led to good outcome and minimize the log probability of those that didn’t. </a:t>
            </a:r>
            <a:endParaRPr/>
          </a:p>
          <a:p>
            <a:pPr indent="-298450" lvl="0" marL="457200" rtl="0" algn="l">
              <a:lnSpc>
                <a:spcPct val="115000"/>
              </a:lnSpc>
              <a:spcBef>
                <a:spcPts val="0"/>
              </a:spcBef>
              <a:spcAft>
                <a:spcPts val="0"/>
              </a:spcAft>
              <a:buSzPts val="1100"/>
              <a:buAutoNum type="arabicPeriod"/>
            </a:pPr>
            <a:r>
              <a:rPr lang="en"/>
              <a:t>So reinforcement learning is exactly like supervised learning, but on a continuously changing dataset (the episodes), scaled by the advantage, and we only want to do one (or very few) updates based on each sampled dataset.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4ef55f0d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4ef55f0d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AutoNum type="arabicPeriod"/>
            </a:pPr>
            <a:r>
              <a:rPr lang="en"/>
              <a:t>Actor Critic </a:t>
            </a:r>
            <a:r>
              <a:rPr lang="en"/>
              <a:t>algorithm</a:t>
            </a:r>
            <a:r>
              <a:rPr lang="en"/>
              <a:t> lies at the intersection of Value and Policy based methods.</a:t>
            </a:r>
            <a:endParaRPr/>
          </a:p>
          <a:p>
            <a:pPr indent="-298450" lvl="0" marL="457200" rtl="0" algn="l">
              <a:lnSpc>
                <a:spcPct val="115000"/>
              </a:lnSpc>
              <a:spcBef>
                <a:spcPts val="0"/>
              </a:spcBef>
              <a:spcAft>
                <a:spcPts val="0"/>
              </a:spcAft>
              <a:buClr>
                <a:srgbClr val="000000"/>
              </a:buClr>
              <a:buSzPts val="1100"/>
              <a:buAutoNum type="arabicPeriod"/>
            </a:pPr>
            <a:r>
              <a:rPr lang="en"/>
              <a:t>In the actor-critic architecture, we have two networks: one is the critic and the other one is the actor. </a:t>
            </a:r>
            <a:endParaRPr/>
          </a:p>
          <a:p>
            <a:pPr indent="-298450" lvl="1" marL="914400" rtl="0" algn="l">
              <a:lnSpc>
                <a:spcPct val="115000"/>
              </a:lnSpc>
              <a:spcBef>
                <a:spcPts val="0"/>
              </a:spcBef>
              <a:spcAft>
                <a:spcPts val="0"/>
              </a:spcAft>
              <a:buClr>
                <a:srgbClr val="000000"/>
              </a:buClr>
              <a:buSzPts val="1100"/>
              <a:buAutoNum type="alphaLcPeriod"/>
            </a:pPr>
            <a:r>
              <a:rPr lang="en"/>
              <a:t>The critic’s role is to estimate the quality of each action for any given state. </a:t>
            </a:r>
            <a:endParaRPr/>
          </a:p>
          <a:p>
            <a:pPr indent="-298450" lvl="1" marL="914400" rtl="0" algn="l">
              <a:lnSpc>
                <a:spcPct val="115000"/>
              </a:lnSpc>
              <a:spcBef>
                <a:spcPts val="0"/>
              </a:spcBef>
              <a:spcAft>
                <a:spcPts val="0"/>
              </a:spcAft>
              <a:buClr>
                <a:srgbClr val="000000"/>
              </a:buClr>
              <a:buSzPts val="1100"/>
              <a:buAutoNum type="alphaLcPeriod"/>
            </a:pPr>
            <a:r>
              <a:rPr lang="en"/>
              <a:t>The actor’s role is to use this information to choose the next action to perform.</a:t>
            </a:r>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fb03affc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fb03affc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The reason that A3C works better than having a single agent (beyond the speedup of getting more work done), is that the experience of each agent is independent of the experience of the others. In this way the overall experience available for training becomes more diverse. </a:t>
            </a:r>
            <a:endParaRPr/>
          </a:p>
          <a:p>
            <a:pPr indent="-298450" lvl="0" marL="457200" rtl="0" algn="l">
              <a:lnSpc>
                <a:spcPct val="115000"/>
              </a:lnSpc>
              <a:spcBef>
                <a:spcPts val="0"/>
              </a:spcBef>
              <a:spcAft>
                <a:spcPts val="0"/>
              </a:spcAft>
              <a:buSzPts val="1100"/>
              <a:buAutoNum type="arabicPeriod"/>
            </a:pPr>
            <a:r>
              <a:rPr lang="en"/>
              <a:t>Actor-Critic combines the benefits of both the value and policy iteration approaches. </a:t>
            </a:r>
            <a:endParaRPr/>
          </a:p>
          <a:p>
            <a:pPr indent="-298450" lvl="0" marL="457200" rtl="0" algn="l">
              <a:lnSpc>
                <a:spcPct val="115000"/>
              </a:lnSpc>
              <a:spcBef>
                <a:spcPts val="0"/>
              </a:spcBef>
              <a:spcAft>
                <a:spcPts val="0"/>
              </a:spcAft>
              <a:buSzPts val="1100"/>
              <a:buAutoNum type="arabicPeriod"/>
            </a:pPr>
            <a:r>
              <a:rPr lang="en"/>
              <a:t>In the case of A3C, our network will estimate both a value function V(s) (how good a certain state is to be in) and a policy π(s) (a set of action probability outputs). </a:t>
            </a:r>
            <a:endParaRPr/>
          </a:p>
          <a:p>
            <a:pPr indent="-298450" lvl="0" marL="457200" rtl="0" algn="l">
              <a:lnSpc>
                <a:spcPct val="115000"/>
              </a:lnSpc>
              <a:spcBef>
                <a:spcPts val="0"/>
              </a:spcBef>
              <a:spcAft>
                <a:spcPts val="0"/>
              </a:spcAft>
              <a:buSzPts val="1100"/>
              <a:buAutoNum type="arabicPeriod"/>
            </a:pPr>
            <a:r>
              <a:rPr lang="en"/>
              <a:t>These will each be separate fully-connected layers sitting at the top of the network. </a:t>
            </a:r>
            <a:endParaRPr/>
          </a:p>
          <a:p>
            <a:pPr indent="-298450" lvl="0" marL="457200" rtl="0" algn="l">
              <a:lnSpc>
                <a:spcPct val="115000"/>
              </a:lnSpc>
              <a:spcBef>
                <a:spcPts val="0"/>
              </a:spcBef>
              <a:spcAft>
                <a:spcPts val="0"/>
              </a:spcAft>
              <a:buSzPts val="1100"/>
              <a:buAutoNum type="arabicPeriod"/>
            </a:pPr>
            <a:r>
              <a:rPr lang="en"/>
              <a:t>Critically, the agent uses the value estimate (the critic) to update the policy (the actor) more intelligently than traditional policy gradient methods.</a:t>
            </a:r>
            <a:endParaRPr/>
          </a:p>
          <a:p>
            <a:pPr indent="0" lvl="0" marL="0" marR="0" rtl="0" algn="l">
              <a:lnSpc>
                <a:spcPct val="115000"/>
              </a:lnSpc>
              <a:spcBef>
                <a:spcPts val="1600"/>
              </a:spcBef>
              <a:spcAft>
                <a:spcPts val="160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f11e6c1a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f11e6c1a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The Agenda for the talk is as follows: </a:t>
            </a:r>
            <a:endParaRPr/>
          </a:p>
          <a:p>
            <a:pPr indent="-298450" lvl="0" marL="457200" rtl="0" algn="l">
              <a:lnSpc>
                <a:spcPct val="115000"/>
              </a:lnSpc>
              <a:spcBef>
                <a:spcPts val="0"/>
              </a:spcBef>
              <a:spcAft>
                <a:spcPts val="0"/>
              </a:spcAft>
              <a:buSzPts val="1100"/>
              <a:buAutoNum type="arabicPeriod"/>
            </a:pPr>
            <a:r>
              <a:rPr lang="en"/>
              <a:t>I start off by Introducing this topic with the motivation behind using such systems and their multifarious applications </a:t>
            </a:r>
            <a:endParaRPr/>
          </a:p>
          <a:p>
            <a:pPr indent="-298450" lvl="0" marL="457200" rtl="0" algn="l">
              <a:lnSpc>
                <a:spcPct val="115000"/>
              </a:lnSpc>
              <a:spcBef>
                <a:spcPts val="0"/>
              </a:spcBef>
              <a:spcAft>
                <a:spcPts val="0"/>
              </a:spcAft>
              <a:buSzPts val="1100"/>
              <a:buAutoNum type="arabicPeriod"/>
            </a:pPr>
            <a:r>
              <a:rPr lang="en"/>
              <a:t>Then I cover all the Theory &amp; background, describing the concepts </a:t>
            </a:r>
            <a:endParaRPr/>
          </a:p>
          <a:p>
            <a:pPr indent="-298450" lvl="0" marL="457200" rtl="0" algn="l">
              <a:lnSpc>
                <a:spcPct val="115000"/>
              </a:lnSpc>
              <a:spcBef>
                <a:spcPts val="0"/>
              </a:spcBef>
              <a:spcAft>
                <a:spcPts val="0"/>
              </a:spcAft>
              <a:buSzPts val="1100"/>
              <a:buAutoNum type="arabicPeriod"/>
            </a:pPr>
            <a:r>
              <a:rPr lang="en"/>
              <a:t>Next up, I touch base upon all different Approaches and examples using Deep RL </a:t>
            </a:r>
            <a:endParaRPr/>
          </a:p>
          <a:p>
            <a:pPr indent="-298450" lvl="0" marL="457200" rtl="0" algn="l">
              <a:lnSpc>
                <a:spcPct val="115000"/>
              </a:lnSpc>
              <a:spcBef>
                <a:spcPts val="0"/>
              </a:spcBef>
              <a:spcAft>
                <a:spcPts val="0"/>
              </a:spcAft>
              <a:buSzPts val="1100"/>
              <a:buAutoNum type="arabicPeriod"/>
            </a:pPr>
            <a:r>
              <a:rPr lang="en"/>
              <a:t>I will also briefly go over some Toolkits offered by key players and the active research in this community </a:t>
            </a:r>
            <a:endParaRPr/>
          </a:p>
          <a:p>
            <a:pPr indent="-298450" lvl="0" marL="457200" rtl="0" algn="l">
              <a:lnSpc>
                <a:spcPct val="115000"/>
              </a:lnSpc>
              <a:spcBef>
                <a:spcPts val="0"/>
              </a:spcBef>
              <a:spcAft>
                <a:spcPts val="0"/>
              </a:spcAft>
              <a:buSzPts val="1100"/>
              <a:buAutoNum type="arabicPeriod"/>
            </a:pPr>
            <a:r>
              <a:rPr lang="en"/>
              <a:t>And then in particular I will also talk about the challenges, research frontiers and limitations.</a:t>
            </a:r>
            <a:endParaRPr/>
          </a:p>
          <a:p>
            <a:pPr indent="-298450" lvl="0" marL="457200" rtl="0" algn="l">
              <a:lnSpc>
                <a:spcPct val="115000"/>
              </a:lnSpc>
              <a:spcBef>
                <a:spcPts val="0"/>
              </a:spcBef>
              <a:spcAft>
                <a:spcPts val="0"/>
              </a:spcAft>
              <a:buSzPts val="1100"/>
              <a:buAutoNum type="arabicPeriod"/>
            </a:pPr>
            <a:r>
              <a:rPr lang="en"/>
              <a:t>Lastly, I conclude the talk with some final remarks, References &amp; Additional Reading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Moreover, I would like to make it a bit more </a:t>
            </a:r>
            <a:r>
              <a:rPr b="1" lang="en"/>
              <a:t>interactive</a:t>
            </a:r>
            <a:r>
              <a:rPr lang="en"/>
              <a:t>, rather than you just listening and asking questions at the end. So feel free to interrupt if anything is unclear or if you have questions.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cfc2c58b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cfc2c58b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Welcome back from the short break! </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In the second part I start off with some of the applications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b0715853d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b0715853d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Any questions so far? Before we move on to the next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“Applications” - I will try to explain how some of these algorithms that we have discussed so far have found use in different applications.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cd0f64b5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cd0f64b5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000000"/>
              </a:buClr>
              <a:buSzPts val="1100"/>
              <a:buAutoNum type="arabicPeriod"/>
            </a:pPr>
            <a:r>
              <a:rPr lang="en"/>
              <a:t>Fundamental RL Algorithms</a:t>
            </a:r>
            <a:endParaRPr/>
          </a:p>
          <a:p>
            <a:pPr indent="-298450" lvl="0" marL="457200" rtl="0" algn="l">
              <a:lnSpc>
                <a:spcPct val="115000"/>
              </a:lnSpc>
              <a:spcBef>
                <a:spcPts val="0"/>
              </a:spcBef>
              <a:spcAft>
                <a:spcPts val="0"/>
              </a:spcAft>
              <a:buClr>
                <a:srgbClr val="000000"/>
              </a:buClr>
              <a:buSzPts val="1100"/>
              <a:buAutoNum type="arabicPeriod"/>
            </a:pPr>
            <a:r>
              <a:rPr lang="en"/>
              <a:t>Random search does not work well for complex problems where the search space (that depends on the number of possible states and actions) is large. Also, genetic algorithm is a meta-heuristic optimization so it does not provide a guarantee to find an optimal solution. </a:t>
            </a:r>
            <a:br>
              <a:rPr lang="en"/>
            </a:br>
            <a:endParaRPr/>
          </a:p>
          <a:p>
            <a:pPr indent="-317500" lvl="0" marL="457200" rtl="0" algn="l">
              <a:lnSpc>
                <a:spcPct val="115000"/>
              </a:lnSpc>
              <a:spcBef>
                <a:spcPts val="0"/>
              </a:spcBef>
              <a:spcAft>
                <a:spcPts val="0"/>
              </a:spcAft>
              <a:buSzPts val="1400"/>
              <a:buAutoNum type="arabicPeriod"/>
            </a:pPr>
            <a:r>
              <a:rPr lang="en"/>
              <a:t>In the context of conversational agents, we call it dialogue management or  Conversation flow and it consists of choosing at each step of the conversation what to say next to the user.</a:t>
            </a:r>
            <a:endParaRPr/>
          </a:p>
          <a:p>
            <a:pPr indent="-317500" lvl="0" marL="457200" rtl="0" algn="l">
              <a:lnSpc>
                <a:spcPct val="115000"/>
              </a:lnSpc>
              <a:spcBef>
                <a:spcPts val="0"/>
              </a:spcBef>
              <a:spcAft>
                <a:spcPts val="0"/>
              </a:spcAft>
              <a:buSzPts val="1400"/>
              <a:buAutoNum type="arabicPeriod"/>
            </a:pPr>
            <a:r>
              <a:rPr lang="en"/>
              <a:t>Putting it all in the RL setting, the unknown environment is the users’ behaviour, the actions are the dialogue acts that the system can perform and the rewards may be based on task completion or user satisfaction.</a:t>
            </a:r>
            <a:endParaRPr/>
          </a:p>
          <a:p>
            <a:pPr indent="-317500" lvl="0" marL="457200" rtl="0" algn="l">
              <a:lnSpc>
                <a:spcPct val="115000"/>
              </a:lnSpc>
              <a:spcBef>
                <a:spcPts val="0"/>
              </a:spcBef>
              <a:spcAft>
                <a:spcPts val="0"/>
              </a:spcAft>
              <a:buSzPts val="1400"/>
              <a:buAutoNum type="arabicPeriod"/>
            </a:pPr>
            <a:r>
              <a:rPr lang="en"/>
              <a:t>RL fits the dialogue setting quite well because RL is meant for situations when feedback may be delayed. When a conversational agent carries a dialogue with a user, it will often only know at the end whether or not the dialogue was successful and the task was achieved.</a:t>
            </a:r>
            <a:br>
              <a:rPr lang="en"/>
            </a:b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cd0f64b5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cd0f64b5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Consider a practical use case of applying this method at Maluuba that used a Two-stage Training of their dialogue manager to generate Dialogue-Actions</a:t>
            </a:r>
            <a:endParaRPr/>
          </a:p>
          <a:p>
            <a:pPr indent="-298450" lvl="0" marL="457200" rtl="0" algn="l">
              <a:lnSpc>
                <a:spcPct val="115000"/>
              </a:lnSpc>
              <a:spcBef>
                <a:spcPts val="0"/>
              </a:spcBef>
              <a:spcAft>
                <a:spcPts val="0"/>
              </a:spcAft>
              <a:buSzPts val="1100"/>
              <a:buAutoNum type="arabicPeriod"/>
            </a:pPr>
            <a:r>
              <a:rPr lang="en"/>
              <a:t>In particular, 2 neural networks - one is the actor and the other is the critic </a:t>
            </a:r>
            <a:endParaRPr/>
          </a:p>
          <a:p>
            <a:pPr indent="-298450" lvl="1" marL="914400" rtl="0" algn="l">
              <a:lnSpc>
                <a:spcPct val="115000"/>
              </a:lnSpc>
              <a:spcBef>
                <a:spcPts val="0"/>
              </a:spcBef>
              <a:spcAft>
                <a:spcPts val="0"/>
              </a:spcAft>
              <a:buSzPts val="1100"/>
              <a:buAutoNum type="alphaLcPeriod"/>
            </a:pPr>
            <a:r>
              <a:rPr lang="en"/>
              <a:t>The critic’s role is to estimate the quality of each action for any given state. </a:t>
            </a:r>
            <a:endParaRPr/>
          </a:p>
          <a:p>
            <a:pPr indent="-298450" lvl="1" marL="914400" rtl="0" algn="l">
              <a:lnSpc>
                <a:spcPct val="115000"/>
              </a:lnSpc>
              <a:spcBef>
                <a:spcPts val="0"/>
              </a:spcBef>
              <a:spcAft>
                <a:spcPts val="0"/>
              </a:spcAft>
              <a:buSzPts val="1100"/>
              <a:buAutoNum type="alphaLcPeriod"/>
            </a:pPr>
            <a:r>
              <a:rPr lang="en"/>
              <a:t>The actor’s role is to use this information to choose the next action to perform. </a:t>
            </a:r>
            <a:endParaRPr/>
          </a:p>
          <a:p>
            <a:pPr indent="-298450" lvl="0" marL="457200" rtl="0" algn="l">
              <a:lnSpc>
                <a:spcPct val="115000"/>
              </a:lnSpc>
              <a:spcBef>
                <a:spcPts val="0"/>
              </a:spcBef>
              <a:spcAft>
                <a:spcPts val="0"/>
              </a:spcAft>
              <a:buSzPts val="1100"/>
              <a:buAutoNum type="arabicPeriod"/>
            </a:pPr>
            <a:r>
              <a:rPr lang="en"/>
              <a:t>First, it learns with supervised learning to emulate human decision making from dialogues and </a:t>
            </a:r>
            <a:endParaRPr/>
          </a:p>
          <a:p>
            <a:pPr indent="-298450" lvl="0" marL="457200" rtl="0" algn="l">
              <a:lnSpc>
                <a:spcPct val="115000"/>
              </a:lnSpc>
              <a:spcBef>
                <a:spcPts val="0"/>
              </a:spcBef>
              <a:spcAft>
                <a:spcPts val="0"/>
              </a:spcAft>
              <a:buSzPts val="1100"/>
              <a:buAutoNum type="arabicPeriod"/>
            </a:pPr>
            <a:r>
              <a:rPr lang="en"/>
              <a:t>Then it pursues its learning with reinforcement learning by performing conversations itself and learning from its own mistakes.</a:t>
            </a:r>
            <a:br>
              <a:rPr lang="en"/>
            </a:br>
            <a:r>
              <a:rPr lang="en"/>
              <a:t>Let the actor and critic make their own decisions and learn from feedback whether they were good or not. </a:t>
            </a:r>
            <a:endParaRPr/>
          </a:p>
          <a:p>
            <a:pPr indent="-298450" lvl="0" marL="457200" rtl="0" algn="l">
              <a:lnSpc>
                <a:spcPct val="115000"/>
              </a:lnSpc>
              <a:spcBef>
                <a:spcPts val="0"/>
              </a:spcBef>
              <a:spcAft>
                <a:spcPts val="0"/>
              </a:spcAft>
              <a:buSzPts val="1100"/>
              <a:buAutoNum type="arabicPeriod"/>
            </a:pPr>
            <a:r>
              <a:rPr lang="en"/>
              <a:t>Infinite state space of probability distributions from previous heuristic models that used a heuristic to map the states to a binary vector. </a:t>
            </a:r>
            <a:endParaRPr/>
          </a:p>
          <a:p>
            <a:pPr indent="-298450" lvl="0" marL="457200" rtl="0" algn="l">
              <a:lnSpc>
                <a:spcPct val="115000"/>
              </a:lnSpc>
              <a:spcBef>
                <a:spcPts val="0"/>
              </a:spcBef>
              <a:spcAft>
                <a:spcPts val="0"/>
              </a:spcAft>
              <a:buSzPts val="1100"/>
              <a:buAutoNum type="arabicPeriod"/>
            </a:pPr>
            <a:r>
              <a:rPr lang="en"/>
              <a:t>Also, instead of just dialogue actions it can now give more options by combining the dialogue act with slot type combinations.</a:t>
            </a:r>
            <a:endParaRPr/>
          </a:p>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e5028e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0e5028e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Let’s now look at some of the </a:t>
            </a:r>
            <a:br>
              <a:rPr lang="en"/>
            </a:br>
            <a:r>
              <a:rPr lang="en"/>
              <a:t>1. Key research groups,</a:t>
            </a:r>
            <a:br>
              <a:rPr lang="en"/>
            </a:br>
            <a:r>
              <a:rPr lang="en"/>
              <a:t>2.  Researches (mostly in industry to follow their work) and</a:t>
            </a:r>
            <a:br>
              <a:rPr lang="en"/>
            </a:br>
            <a:r>
              <a:rPr lang="en"/>
              <a:t>3. Also some of the toolkits that allow to easily build such systems.</a:t>
            </a:r>
            <a:endParaRPr/>
          </a:p>
          <a:p>
            <a:pPr indent="0" lvl="0" marL="0" rtl="0" algn="l">
              <a:lnSpc>
                <a:spcPct val="115000"/>
              </a:lnSpc>
              <a:spcBef>
                <a:spcPts val="1600"/>
              </a:spcBef>
              <a:spcAft>
                <a:spcPts val="1600"/>
              </a:spcAft>
              <a:buClr>
                <a:schemeClr val="dk2"/>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4a0ef81d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4a0ef81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OpenAI and DeepMind are two big players in Deep RL ! </a:t>
            </a:r>
            <a:endParaRPr/>
          </a:p>
          <a:p>
            <a:pPr indent="-298450" lvl="0" marL="457200" rtl="0" algn="l">
              <a:lnSpc>
                <a:spcPct val="115000"/>
              </a:lnSpc>
              <a:spcBef>
                <a:spcPts val="0"/>
              </a:spcBef>
              <a:spcAft>
                <a:spcPts val="0"/>
              </a:spcAft>
              <a:buSzPts val="1100"/>
              <a:buAutoNum type="arabicPeriod"/>
            </a:pPr>
            <a:r>
              <a:rPr lang="en"/>
              <a:t>Other tech giants like Facebook, Microsoft and IBM are also actively incorporating Deep RL in their platforms.</a:t>
            </a:r>
            <a:endParaRPr/>
          </a:p>
          <a:p>
            <a:pPr indent="-298450" lvl="0" marL="457200" rtl="0" algn="l">
              <a:lnSpc>
                <a:spcPct val="115000"/>
              </a:lnSpc>
              <a:spcBef>
                <a:spcPts val="0"/>
              </a:spcBef>
              <a:spcAft>
                <a:spcPts val="0"/>
              </a:spcAft>
              <a:buSzPts val="1100"/>
              <a:buAutoNum type="arabicPeriod"/>
            </a:pPr>
            <a:r>
              <a:rPr lang="en"/>
              <a:t>Microsoft acquired Maluuba has extensively used Deep RL in Dialogue Systems use cases for its clients.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e930320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0e930320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4ac3e28e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4ac3e28e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Twitter celebrities, papers? … </a:t>
            </a:r>
            <a:r>
              <a:rPr lang="en"/>
              <a:t>Who</a:t>
            </a:r>
            <a:r>
              <a:rPr lang="en"/>
              <a:t> to follow to stay up to date? This is just to name a few and not a comprehensive list!</a:t>
            </a:r>
            <a:endParaRPr/>
          </a:p>
          <a:p>
            <a:pPr indent="-298450" lvl="0" marL="457200" rtl="0" algn="l">
              <a:lnSpc>
                <a:spcPct val="115000"/>
              </a:lnSpc>
              <a:spcBef>
                <a:spcPts val="0"/>
              </a:spcBef>
              <a:spcAft>
                <a:spcPts val="0"/>
              </a:spcAft>
              <a:buSzPts val="1100"/>
              <a:buAutoNum type="arabicPeriod"/>
            </a:pPr>
            <a:r>
              <a:rPr lang="en"/>
              <a:t>Prof. Pieter </a:t>
            </a:r>
            <a:r>
              <a:rPr lang="en"/>
              <a:t>Abeel</a:t>
            </a:r>
            <a:r>
              <a:rPr lang="en"/>
              <a:t> and his research group at UC Berkeley are active contributors to the community and recently held a bootcamp in Berkeley, California.</a:t>
            </a:r>
            <a:endParaRPr/>
          </a:p>
          <a:p>
            <a:pPr indent="-298450" lvl="0" marL="457200" rtl="0" algn="l">
              <a:lnSpc>
                <a:spcPct val="115000"/>
              </a:lnSpc>
              <a:spcBef>
                <a:spcPts val="0"/>
              </a:spcBef>
              <a:spcAft>
                <a:spcPts val="0"/>
              </a:spcAft>
              <a:buSzPts val="1100"/>
              <a:buAutoNum type="arabicPeriod"/>
            </a:pPr>
            <a:r>
              <a:rPr lang="en"/>
              <a:t>Prof. Rich Sutton has </a:t>
            </a:r>
            <a:r>
              <a:rPr lang="en"/>
              <a:t>made several significant contributions to the field, including temporal difference learning, policy gradient methods and the Dyna architecture</a:t>
            </a:r>
            <a:endParaRPr/>
          </a:p>
          <a:p>
            <a:pPr indent="-298450" lvl="0" marL="457200" rtl="0" algn="l">
              <a:lnSpc>
                <a:spcPct val="115000"/>
              </a:lnSpc>
              <a:spcBef>
                <a:spcPts val="0"/>
              </a:spcBef>
              <a:spcAft>
                <a:spcPts val="0"/>
              </a:spcAft>
              <a:buSzPts val="1100"/>
              <a:buAutoNum type="arabicPeriod"/>
            </a:pPr>
            <a:r>
              <a:rPr lang="en"/>
              <a:t>David SIlver’s RL lectures are a must watch and so has been the work at DeepMind. Oriol - one of the Top 40 under 40 AI researchers, switched from Google Brain where he was working on more NeuroScience related stuff to DeepMind to work more on RL based approaches. Vlad Mnih has authored some cool papers.</a:t>
            </a:r>
            <a:endParaRPr/>
          </a:p>
          <a:p>
            <a:pPr indent="-298450" lvl="0" marL="457200" rtl="0" algn="l">
              <a:lnSpc>
                <a:spcPct val="115000"/>
              </a:lnSpc>
              <a:spcBef>
                <a:spcPts val="0"/>
              </a:spcBef>
              <a:spcAft>
                <a:spcPts val="0"/>
              </a:spcAft>
              <a:buSzPts val="1100"/>
              <a:buAutoNum type="arabicPeriod"/>
            </a:pPr>
            <a:r>
              <a:rPr lang="en"/>
              <a:t>Ilya Sutskever is the Co-founder and Research Director of OpenAI and along with other researchers have published cool papers in this field. Rock Duan, John Schulman are few of the many OpenAI researchers.</a:t>
            </a:r>
            <a:endParaRPr/>
          </a:p>
          <a:p>
            <a:pPr indent="-298450" lvl="0" marL="457200" rtl="0" algn="l">
              <a:lnSpc>
                <a:spcPct val="115000"/>
              </a:lnSpc>
              <a:spcBef>
                <a:spcPts val="0"/>
              </a:spcBef>
              <a:spcAft>
                <a:spcPts val="0"/>
              </a:spcAft>
              <a:buSzPts val="1100"/>
              <a:buAutoNum type="arabicPeriod"/>
            </a:pPr>
            <a:r>
              <a:rPr lang="en"/>
              <a:t>Jason Weston, a Research Scientist @ Facebook AI Research (FAIR) has contributed on work involving deep reinforcement learning techniques for dialogues systems. And so has the other Jason WIlliams from Microsoft.</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b0715853d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b0715853d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b="1" lang="en"/>
              <a:t>OpenAI Baselines</a:t>
            </a:r>
            <a:r>
              <a:rPr lang="en"/>
              <a:t> is a set of high-quality implementations of reinforcement learning algorithms.</a:t>
            </a:r>
            <a:endParaRPr/>
          </a:p>
          <a:p>
            <a:pPr indent="-298450" lvl="0" marL="457200" rtl="0" algn="l">
              <a:lnSpc>
                <a:spcPct val="115000"/>
              </a:lnSpc>
              <a:spcBef>
                <a:spcPts val="0"/>
              </a:spcBef>
              <a:spcAft>
                <a:spcPts val="0"/>
              </a:spcAft>
              <a:buSzPts val="1100"/>
              <a:buAutoNum type="arabicPeriod"/>
            </a:pPr>
            <a:r>
              <a:rPr b="1" lang="en"/>
              <a:t>ChainerRL</a:t>
            </a:r>
            <a:r>
              <a:rPr lang="en"/>
              <a:t> implements most of the state of the art algorithms in Chainer which is is a flexible DL library </a:t>
            </a:r>
            <a:endParaRPr/>
          </a:p>
          <a:p>
            <a:pPr indent="-298450" lvl="0" marL="457200" rtl="0" algn="l">
              <a:lnSpc>
                <a:spcPct val="115000"/>
              </a:lnSpc>
              <a:spcBef>
                <a:spcPts val="0"/>
              </a:spcBef>
              <a:spcAft>
                <a:spcPts val="0"/>
              </a:spcAft>
              <a:buSzPts val="1100"/>
              <a:buAutoNum type="arabicPeriod"/>
            </a:pPr>
            <a:r>
              <a:rPr b="1" lang="en"/>
              <a:t>OpenAI</a:t>
            </a:r>
            <a:r>
              <a:rPr lang="en"/>
              <a:t> Gym is a toolkit for developing and comparing reinforcement learning algorithms. The gym open-source library, which gives you access to an ever-growing variety of environments.</a:t>
            </a:r>
            <a:endParaRPr/>
          </a:p>
          <a:p>
            <a:pPr indent="-298450" lvl="0" marL="457200" rtl="0" algn="l">
              <a:lnSpc>
                <a:spcPct val="115000"/>
              </a:lnSpc>
              <a:spcBef>
                <a:spcPts val="0"/>
              </a:spcBef>
              <a:spcAft>
                <a:spcPts val="0"/>
              </a:spcAft>
              <a:buSzPts val="1100"/>
              <a:buAutoNum type="arabicPeriod"/>
            </a:pPr>
            <a:r>
              <a:rPr b="1" lang="en"/>
              <a:t>rllab</a:t>
            </a:r>
            <a:r>
              <a:rPr lang="en"/>
              <a:t> is a framework for developing and evaluating reinforcement learning algorithms.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0d58bc6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0d58bc6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Any questions so far? Before we move on to the next section?</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rPr lang="en"/>
              <a:t>Let’s now explore the challenges and the research </a:t>
            </a:r>
            <a:r>
              <a:rPr lang="en"/>
              <a:t>frontiers of current deep reinforcement learning algorithms!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0715853d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0715853d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begin …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fb03affc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fb03affc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By now we have an idea how to estimate the future reward in each state using Q-learning and approximate the Q-function using a convolutional neural network. </a:t>
            </a:r>
            <a:endParaRPr/>
          </a:p>
          <a:p>
            <a:pPr indent="-298450" lvl="0" marL="457200" rtl="0" algn="l">
              <a:lnSpc>
                <a:spcPct val="115000"/>
              </a:lnSpc>
              <a:spcBef>
                <a:spcPts val="0"/>
              </a:spcBef>
              <a:spcAft>
                <a:spcPts val="0"/>
              </a:spcAft>
              <a:buSzPts val="1100"/>
              <a:buAutoNum type="arabicPeriod"/>
            </a:pPr>
            <a:r>
              <a:rPr lang="en"/>
              <a:t>But it turns out that approximation of Q-values using non-linear functions is not very stable. There is a whole bag of tricks that you have to use to actually make it converge. And it takes a long time, almost a week on a single GPU.</a:t>
            </a:r>
            <a:endParaRPr/>
          </a:p>
          <a:p>
            <a:pPr indent="-298450" lvl="0" marL="457200" rtl="0" algn="l">
              <a:lnSpc>
                <a:spcPct val="115000"/>
              </a:lnSpc>
              <a:spcBef>
                <a:spcPts val="0"/>
              </a:spcBef>
              <a:spcAft>
                <a:spcPts val="0"/>
              </a:spcAft>
              <a:buSzPts val="1100"/>
              <a:buAutoNum type="arabicPeriod"/>
            </a:pPr>
            <a:r>
              <a:rPr lang="en"/>
              <a:t>The most important trick is experience replay. During gameplay all the experiences &lt;</a:t>
            </a:r>
            <a:r>
              <a:rPr i="1" lang="en"/>
              <a:t> s, a, r, s’</a:t>
            </a:r>
            <a:r>
              <a:rPr lang="en"/>
              <a:t> &gt; are stored in a replay memory. When training the network, random mini-batches from the replay memory are used instead of the most recent transition. </a:t>
            </a:r>
            <a:endParaRPr/>
          </a:p>
          <a:p>
            <a:pPr indent="-298450" lvl="0" marL="457200" rtl="0" algn="l">
              <a:lnSpc>
                <a:spcPct val="115000"/>
              </a:lnSpc>
              <a:spcBef>
                <a:spcPts val="0"/>
              </a:spcBef>
              <a:spcAft>
                <a:spcPts val="0"/>
              </a:spcAft>
              <a:buSzPts val="1100"/>
              <a:buAutoNum type="arabicPeriod"/>
            </a:pPr>
            <a:r>
              <a:rPr lang="en"/>
              <a:t>This breaks the similarity of subsequent training samples, which otherwise might drive the network into a local minimum. </a:t>
            </a:r>
            <a:endParaRPr/>
          </a:p>
          <a:p>
            <a:pPr indent="-298450" lvl="0" marL="457200" rtl="0" algn="l">
              <a:lnSpc>
                <a:spcPct val="115000"/>
              </a:lnSpc>
              <a:spcBef>
                <a:spcPts val="0"/>
              </a:spcBef>
              <a:spcAft>
                <a:spcPts val="0"/>
              </a:spcAft>
              <a:buSzPts val="1100"/>
              <a:buAutoNum type="arabicPeriod"/>
            </a:pPr>
            <a:r>
              <a:rPr lang="en"/>
              <a:t>Also experience replay makes the training task more similar to usual supervised learning, which simplifies debugging and testing the algorithm. One could actually collect all those experiences from human gameplay and then train network on these.</a:t>
            </a:r>
            <a:endParaRPr/>
          </a:p>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402ab47f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402ab47f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Q-learning attempts to solve the </a:t>
            </a:r>
            <a:r>
              <a:rPr b="1" lang="en"/>
              <a:t>credit assignment problem</a:t>
            </a:r>
            <a:r>
              <a:rPr lang="en"/>
              <a:t> – it propagates rewards back in time, until it reaches the crucial decision point which was the actual cause for the obtained reward. But we haven’t touched the exploration-exploitation dilemma yet…</a:t>
            </a:r>
            <a:endParaRPr/>
          </a:p>
          <a:p>
            <a:pPr indent="-298450" lvl="0" marL="457200" rtl="0" algn="l">
              <a:lnSpc>
                <a:spcPct val="115000"/>
              </a:lnSpc>
              <a:spcBef>
                <a:spcPts val="0"/>
              </a:spcBef>
              <a:spcAft>
                <a:spcPts val="0"/>
              </a:spcAft>
              <a:buSzPts val="1100"/>
              <a:buAutoNum type="arabicPeriod"/>
            </a:pPr>
            <a:r>
              <a:rPr lang="en"/>
              <a:t>Firstly observe, that when a Q-table or Q-network is initialized randomly, then its predictions are initially random as well. If we pick an action with the highest Q-value, the action will be random and the agent performs crude “exploration”. As a Q-function converges, it returns more consistent Q-values and the amount of exploration decreases. So one could say, that Q-learning incorporates the exploration as part of the algorithm. But this exploration is “greedy”, it settles with the first effective strategy it finds.</a:t>
            </a:r>
            <a:endParaRPr/>
          </a:p>
          <a:p>
            <a:pPr indent="-298450" lvl="0" marL="457200" rtl="0" algn="l">
              <a:lnSpc>
                <a:spcPct val="115000"/>
              </a:lnSpc>
              <a:spcBef>
                <a:spcPts val="0"/>
              </a:spcBef>
              <a:spcAft>
                <a:spcPts val="0"/>
              </a:spcAft>
              <a:buSzPts val="1100"/>
              <a:buAutoNum type="arabicPeriod"/>
            </a:pPr>
            <a:r>
              <a:rPr lang="en"/>
              <a:t>A simple and effective fix for the above problem is </a:t>
            </a:r>
            <a:r>
              <a:rPr i="1" lang="en"/>
              <a:t>ε</a:t>
            </a:r>
            <a:r>
              <a:rPr lang="en"/>
              <a:t>-greedy exploration – with probability </a:t>
            </a:r>
            <a:r>
              <a:rPr i="1" lang="en"/>
              <a:t>ε</a:t>
            </a:r>
            <a:r>
              <a:rPr lang="en"/>
              <a:t> choose a random action, otherwise go with the “greedy” action with the highest Q-value. In their system DeepMind actually decreases </a:t>
            </a:r>
            <a:r>
              <a:rPr i="1" lang="en"/>
              <a:t>ε</a:t>
            </a:r>
            <a:r>
              <a:rPr lang="en"/>
              <a:t> over time from 1 to 0.1 – in the beginning the system makes completely random moves to explore the state space maximally, and then it settles down to a fixed exploration rate.</a:t>
            </a:r>
            <a:endParaRPr/>
          </a:p>
          <a:p>
            <a:pPr indent="0" lvl="0" marL="0" rtl="0" algn="l">
              <a:lnSpc>
                <a:spcPct val="115000"/>
              </a:lnSpc>
              <a:spcBef>
                <a:spcPts val="0"/>
              </a:spcBef>
              <a:spcAft>
                <a:spcPts val="0"/>
              </a:spcAft>
              <a:buNone/>
            </a:pPr>
            <a:r>
              <a:t/>
            </a:r>
            <a:endParaRPr/>
          </a:p>
          <a:p>
            <a:pPr indent="0" lvl="0" marL="0" rtl="0" algn="l">
              <a:lnSpc>
                <a:spcPct val="158000"/>
              </a:lnSpc>
              <a:spcBef>
                <a:spcPts val="2200"/>
              </a:spcBef>
              <a:spcAft>
                <a:spcPts val="0"/>
              </a:spcAft>
              <a:buClr>
                <a:schemeClr val="dk2"/>
              </a:buClr>
              <a:buSzPts val="1100"/>
              <a:buFont typeface="Arial"/>
              <a:buNone/>
            </a:pPr>
            <a:r>
              <a:rPr lang="en">
                <a:highlight>
                  <a:srgbClr val="FFFFFF"/>
                </a:highlight>
              </a:rPr>
              <a:t>An important question is how does the agent select actions during learning. Should the agent trust the learnt values of Q(s, a) enough to select actions based on it ? or try other actions hoping this may give it a better reward. This is known as the exploration vs exploitation dilemma.</a:t>
            </a:r>
            <a:endParaRPr>
              <a:highlight>
                <a:srgbClr val="FFFFFF"/>
              </a:highlight>
            </a:endParaRPr>
          </a:p>
          <a:p>
            <a:pPr indent="0" lvl="0" marL="0" rtl="0" algn="l">
              <a:lnSpc>
                <a:spcPct val="158000"/>
              </a:lnSpc>
              <a:spcBef>
                <a:spcPts val="2200"/>
              </a:spcBef>
              <a:spcAft>
                <a:spcPts val="0"/>
              </a:spcAft>
              <a:buClr>
                <a:schemeClr val="dk2"/>
              </a:buClr>
              <a:buSzPts val="1100"/>
              <a:buFont typeface="Arial"/>
              <a:buNone/>
            </a:pPr>
            <a:r>
              <a:rPr lang="en">
                <a:highlight>
                  <a:srgbClr val="FFFFFF"/>
                </a:highlight>
              </a:rPr>
              <a:t>A simple approach is known as the 𝛆-greedy approach where at each step. With small probability 𝛜, the agent will pick a random action (explore) or with probability (1-𝛜) the agent will select an action according to the current estimate of Q-values. 𝛜 value can be decreased overtime as the agent becomes more confident with its estimate of Q-values.</a:t>
            </a:r>
            <a:endParaRPr>
              <a:highlight>
                <a:srgbClr val="FFFFFF"/>
              </a:highlight>
            </a:endParaRPr>
          </a:p>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fb03affc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fb03aff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800"/>
              </a:spcBef>
              <a:spcAft>
                <a:spcPts val="0"/>
              </a:spcAft>
              <a:buClr>
                <a:srgbClr val="111111"/>
              </a:buClr>
              <a:buSzPts val="1100"/>
              <a:buAutoNum type="arabicPeriod"/>
            </a:pPr>
            <a:r>
              <a:rPr lang="en">
                <a:solidFill>
                  <a:srgbClr val="111111"/>
                </a:solidFill>
              </a:rPr>
              <a:t>It is best to think of ES as simply a class of black-box stochastic optimization techniques.</a:t>
            </a:r>
            <a:endParaRPr>
              <a:solidFill>
                <a:srgbClr val="111111"/>
              </a:solidFill>
            </a:endParaRPr>
          </a:p>
          <a:p>
            <a:pPr indent="-298450" lvl="0" marL="457200" rtl="0" algn="l">
              <a:lnSpc>
                <a:spcPct val="150000"/>
              </a:lnSpc>
              <a:spcBef>
                <a:spcPts val="0"/>
              </a:spcBef>
              <a:spcAft>
                <a:spcPts val="0"/>
              </a:spcAft>
              <a:buClr>
                <a:srgbClr val="111111"/>
              </a:buClr>
              <a:buSzPts val="1100"/>
              <a:buAutoNum type="arabicPeriod"/>
            </a:pPr>
            <a:r>
              <a:rPr lang="en">
                <a:solidFill>
                  <a:srgbClr val="111111"/>
                </a:solidFill>
              </a:rPr>
              <a:t>No need for backpropagation. ES only requires the forward pass of the policy and does not require backpropagation (or value function estimation), which makes the code shorter and between 2-3 times faster in practice. On memory-constrained systems, it is also not necessary to keep a record of the episodes for a later update. There is also no need to worry about exploding gradients in RNNs. Lastly, we can explore a much larger function class of policies, including networks that are not differentiable (such as in binary networks), or ones that include complex modules (e.g. pathfinding, or various optimization layers).</a:t>
            </a:r>
            <a:endParaRPr>
              <a:solidFill>
                <a:srgbClr val="111111"/>
              </a:solidFill>
            </a:endParaRPr>
          </a:p>
          <a:p>
            <a:pPr indent="-298450" lvl="0" marL="457200" rtl="0" algn="l">
              <a:lnSpc>
                <a:spcPct val="150000"/>
              </a:lnSpc>
              <a:spcBef>
                <a:spcPts val="0"/>
              </a:spcBef>
              <a:spcAft>
                <a:spcPts val="0"/>
              </a:spcAft>
              <a:buClr>
                <a:srgbClr val="111111"/>
              </a:buClr>
              <a:buSzPts val="1100"/>
              <a:buAutoNum type="arabicPeriod"/>
            </a:pPr>
            <a:r>
              <a:rPr lang="en">
                <a:solidFill>
                  <a:srgbClr val="111111"/>
                </a:solidFill>
              </a:rPr>
              <a:t>Highly parallelizable. ES only requires workers to communicate a few scalars between each other, while in RL it is necessary to synchronize entire parameter vectors (which can be millions of numbers). Intuitively, this is because we control the random seeds on each worker, so each worker can locally reconstruct the perturbations of the other workers. Thus, all that we need to communicate between workers is the reward of each perturbation. As a result, we observed linear speedups in our experiments as we added on the order of thousands of CPU cores to the optimization.</a:t>
            </a:r>
            <a:endParaRPr>
              <a:solidFill>
                <a:srgbClr val="111111"/>
              </a:solidFill>
            </a:endParaRPr>
          </a:p>
          <a:p>
            <a:pPr indent="-298450" lvl="0" marL="457200" rtl="0" algn="l">
              <a:lnSpc>
                <a:spcPct val="150000"/>
              </a:lnSpc>
              <a:spcBef>
                <a:spcPts val="0"/>
              </a:spcBef>
              <a:spcAft>
                <a:spcPts val="0"/>
              </a:spcAft>
              <a:buClr>
                <a:srgbClr val="111111"/>
              </a:buClr>
              <a:buSzPts val="1100"/>
              <a:buAutoNum type="arabicPeriod"/>
            </a:pPr>
            <a:r>
              <a:rPr lang="en">
                <a:solidFill>
                  <a:srgbClr val="111111"/>
                </a:solidFill>
              </a:rPr>
              <a:t>Higher robustness. Several hyperparameters that are difficult to set in RL implementations are side-stepped in ES. For example, RL is not “scale-free”, so one can achieve very different learning outcomes (including a complete failure) with different settings of the frame-skip hyperparameter in Atari. As we show in our work, ES works about equally well with any frame-skip.</a:t>
            </a:r>
            <a:endParaRPr>
              <a:solidFill>
                <a:srgbClr val="111111"/>
              </a:solidFill>
            </a:endParaRPr>
          </a:p>
          <a:p>
            <a:pPr indent="-298450" lvl="0" marL="457200" rtl="0" algn="l">
              <a:lnSpc>
                <a:spcPct val="150000"/>
              </a:lnSpc>
              <a:spcBef>
                <a:spcPts val="0"/>
              </a:spcBef>
              <a:spcAft>
                <a:spcPts val="0"/>
              </a:spcAft>
              <a:buClr>
                <a:srgbClr val="111111"/>
              </a:buClr>
              <a:buSzPts val="1100"/>
              <a:buAutoNum type="arabicPeriod"/>
            </a:pPr>
            <a:r>
              <a:rPr lang="en">
                <a:solidFill>
                  <a:srgbClr val="111111"/>
                </a:solidFill>
              </a:rPr>
              <a:t>Structured exploration. Some RL algorithms (especially policy gradients) initialize with random policies, which often manifests as random jitter on spot for a long time. This effect is mitigated in Q-Learning due to epsilon-greedy policies, where the max operation can cause the agents to perform some consistent action for a while (e.g. holding down a left arrow). This is more likely to do something in a game than if the agent jitters on spot, as is the case with policy gradients. Similar to Q-learning, ES does not suffer from these problems because we can use deterministic policies and achieve consistent exploration.</a:t>
            </a:r>
            <a:endParaRPr>
              <a:solidFill>
                <a:srgbClr val="111111"/>
              </a:solidFill>
            </a:endParaRPr>
          </a:p>
          <a:p>
            <a:pPr indent="-298450" lvl="0" marL="457200" rtl="0" algn="l">
              <a:lnSpc>
                <a:spcPct val="150000"/>
              </a:lnSpc>
              <a:spcBef>
                <a:spcPts val="0"/>
              </a:spcBef>
              <a:spcAft>
                <a:spcPts val="0"/>
              </a:spcAft>
              <a:buClr>
                <a:srgbClr val="111111"/>
              </a:buClr>
              <a:buSzPts val="1100"/>
              <a:buAutoNum type="arabicPeriod"/>
            </a:pPr>
            <a:r>
              <a:rPr lang="en">
                <a:solidFill>
                  <a:srgbClr val="111111"/>
                </a:solidFill>
              </a:rPr>
              <a:t>Credit assignment over long time scales. By studying both ES and RL gradient estimators mathematically we can see that ES is an attractive choice especially when the number of time steps in an episode is long, where actions have longlasting effects, or if no good value function estimates are available.</a:t>
            </a:r>
            <a:br>
              <a:rPr lang="en">
                <a:solidFill>
                  <a:srgbClr val="111111"/>
                </a:solidFill>
              </a:rPr>
            </a:b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403cc220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403cc220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Parameter noise adds adaptive noise to the parameters of the neural network policy, rather than to its action space. </a:t>
            </a:r>
            <a:endParaRPr/>
          </a:p>
          <a:p>
            <a:pPr indent="-298450" lvl="0" marL="457200" rtl="0" algn="l">
              <a:lnSpc>
                <a:spcPct val="115000"/>
              </a:lnSpc>
              <a:spcBef>
                <a:spcPts val="0"/>
              </a:spcBef>
              <a:spcAft>
                <a:spcPts val="0"/>
              </a:spcAft>
              <a:buSzPts val="1100"/>
              <a:buAutoNum type="arabicPeriod"/>
            </a:pPr>
            <a:r>
              <a:rPr lang="en"/>
              <a:t>Traditional RL uses action space noise to change the likelihoods associated with each action the agent might take from one moment to the next. </a:t>
            </a:r>
            <a:endParaRPr/>
          </a:p>
          <a:p>
            <a:pPr indent="-298450" lvl="0" marL="457200" rtl="0" algn="l">
              <a:lnSpc>
                <a:spcPct val="115000"/>
              </a:lnSpc>
              <a:spcBef>
                <a:spcPts val="0"/>
              </a:spcBef>
              <a:spcAft>
                <a:spcPts val="0"/>
              </a:spcAft>
              <a:buSzPts val="1100"/>
              <a:buAutoNum type="arabicPeriod"/>
            </a:pPr>
            <a:r>
              <a:rPr lang="en"/>
              <a:t>Parameter space noise injects randomness directly into the parameters of the agent, altering the types of decisions it makes such that they always fully depend on what the agent currently senses. </a:t>
            </a:r>
            <a:endParaRPr/>
          </a:p>
          <a:p>
            <a:pPr indent="-298450" lvl="0" marL="457200" rtl="0" algn="l">
              <a:lnSpc>
                <a:spcPct val="115000"/>
              </a:lnSpc>
              <a:spcBef>
                <a:spcPts val="0"/>
              </a:spcBef>
              <a:spcAft>
                <a:spcPts val="0"/>
              </a:spcAft>
              <a:buSzPts val="1100"/>
              <a:buAutoNum type="arabicPeriod"/>
            </a:pPr>
            <a:r>
              <a:rPr lang="en"/>
              <a:t>The technique is a middle ground between </a:t>
            </a:r>
            <a:endParaRPr/>
          </a:p>
          <a:p>
            <a:pPr indent="-298450" lvl="1" marL="914400" rtl="0" algn="l">
              <a:lnSpc>
                <a:spcPct val="115000"/>
              </a:lnSpc>
              <a:spcBef>
                <a:spcPts val="0"/>
              </a:spcBef>
              <a:spcAft>
                <a:spcPts val="0"/>
              </a:spcAft>
              <a:buSzPts val="1100"/>
              <a:buAutoNum type="alphaLcPeriod"/>
            </a:pPr>
            <a:r>
              <a:rPr lang="en"/>
              <a:t>Evolution strategies (where you manipulate the parameters of your policy but don’t influence the actions a policy takes as it explores the environment during each rollout) and </a:t>
            </a:r>
            <a:endParaRPr/>
          </a:p>
          <a:p>
            <a:pPr indent="-298450" lvl="1" marL="914400" rtl="0" algn="l">
              <a:lnSpc>
                <a:spcPct val="115000"/>
              </a:lnSpc>
              <a:spcBef>
                <a:spcPts val="0"/>
              </a:spcBef>
              <a:spcAft>
                <a:spcPts val="0"/>
              </a:spcAft>
              <a:buSzPts val="1100"/>
              <a:buAutoNum type="alphaLcPeriod"/>
            </a:pPr>
            <a:r>
              <a:rPr lang="en"/>
              <a:t>Deep reinforcement learning approaches like TRPO, DQN, and DDPG (where you don’t touch the parameters, but add noise to the action space of the policy).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fc9d333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fc9d33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rgbClr val="000000"/>
              </a:buClr>
              <a:buSzPts val="1100"/>
              <a:buFont typeface="Arial"/>
              <a:buAutoNum type="arabicPeriod"/>
            </a:pPr>
            <a:r>
              <a:rPr lang="en"/>
              <a:t>The key idea behind Model-based RL is to learn a </a:t>
            </a:r>
            <a:r>
              <a:rPr lang="en"/>
              <a:t>transition</a:t>
            </a:r>
            <a:r>
              <a:rPr lang="en"/>
              <a:t> model that allows for simulation of the environment without interacting with the environment directly.</a:t>
            </a:r>
            <a:endParaRPr/>
          </a:p>
          <a:p>
            <a:pPr indent="-298450" lvl="0" marL="457200" marR="0" rtl="0" algn="l">
              <a:lnSpc>
                <a:spcPct val="115000"/>
              </a:lnSpc>
              <a:spcBef>
                <a:spcPts val="0"/>
              </a:spcBef>
              <a:spcAft>
                <a:spcPts val="0"/>
              </a:spcAft>
              <a:buClr>
                <a:srgbClr val="000000"/>
              </a:buClr>
              <a:buSzPts val="1100"/>
              <a:buFont typeface="Arial"/>
              <a:buAutoNum type="arabicPeriod"/>
            </a:pPr>
            <a:r>
              <a:rPr lang="en"/>
              <a:t>The goal of IRL is to estimate an unknown reward function from observed trajectories that characterise a desired solution</a:t>
            </a:r>
            <a:endParaRPr/>
          </a:p>
          <a:p>
            <a:pPr indent="-298450" lvl="0" marL="457200" marR="0" rtl="0" algn="l">
              <a:lnSpc>
                <a:spcPct val="115000"/>
              </a:lnSpc>
              <a:spcBef>
                <a:spcPts val="0"/>
              </a:spcBef>
              <a:spcAft>
                <a:spcPts val="0"/>
              </a:spcAft>
              <a:buClr>
                <a:srgbClr val="000000"/>
              </a:buClr>
              <a:buSzPts val="1100"/>
              <a:buFont typeface="Arial"/>
              <a:buAutoNum type="arabicPeriod"/>
            </a:pPr>
            <a:r>
              <a:rPr lang="en"/>
              <a:t>Deep Learning has hierarchy of features. Similarly, Hierarchical RL has hierarchies of Policies!</a:t>
            </a:r>
            <a:endParaRPr/>
          </a:p>
          <a:p>
            <a:pPr indent="-298450" lvl="0" marL="457200" marR="0" rtl="0" algn="l">
              <a:lnSpc>
                <a:spcPct val="115000"/>
              </a:lnSpc>
              <a:spcBef>
                <a:spcPts val="0"/>
              </a:spcBef>
              <a:spcAft>
                <a:spcPts val="0"/>
              </a:spcAft>
              <a:buClr>
                <a:srgbClr val="000000"/>
              </a:buClr>
              <a:buSzPts val="1100"/>
              <a:buFont typeface="Arial"/>
              <a:buAutoNum type="arabicPeriod"/>
            </a:pPr>
            <a:r>
              <a:rPr lang="en"/>
              <a:t>Multi agent RL (MARL) makes use of communication channels and message passing between multiple agents learning through RL.</a:t>
            </a:r>
            <a:endParaRPr/>
          </a:p>
          <a:p>
            <a:pPr indent="-298450" lvl="0" marL="457200" marR="0" rtl="0" algn="l">
              <a:lnSpc>
                <a:spcPct val="115000"/>
              </a:lnSpc>
              <a:spcBef>
                <a:spcPts val="0"/>
              </a:spcBef>
              <a:spcAft>
                <a:spcPts val="0"/>
              </a:spcAft>
              <a:buSzPts val="1100"/>
              <a:buAutoNum type="arabicPeriod"/>
            </a:pPr>
            <a:r>
              <a:rPr lang="en"/>
              <a:t>Other challenges include </a:t>
            </a:r>
            <a:r>
              <a:rPr b="1" lang="en"/>
              <a:t>Memory and Attention </a:t>
            </a:r>
            <a:r>
              <a:rPr lang="en"/>
              <a:t>to retain information over long periods, </a:t>
            </a:r>
            <a:r>
              <a:rPr b="1" lang="en"/>
              <a:t>Transfer Learning</a:t>
            </a:r>
            <a:r>
              <a:rPr lang="en"/>
              <a:t> to exploit previously acquired knowledge from related tasks, having standard </a:t>
            </a:r>
            <a:r>
              <a:rPr b="1" lang="en"/>
              <a:t>Benchmarks</a:t>
            </a:r>
            <a:r>
              <a:rPr lang="en"/>
              <a:t> for evaluation</a:t>
            </a:r>
            <a:endParaRPr/>
          </a:p>
          <a:p>
            <a:pPr indent="0" lvl="0" marL="0" marR="0" rtl="0" algn="l">
              <a:lnSpc>
                <a:spcPct val="115000"/>
              </a:lnSpc>
              <a:spcBef>
                <a:spcPts val="1600"/>
              </a:spcBef>
              <a:spcAft>
                <a:spcPts val="160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03cc220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403cc220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0ef081b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0ef081b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Thanks to Deep RL, stable and scalable RL is now made possible</a:t>
            </a:r>
            <a:endParaRPr/>
          </a:p>
          <a:p>
            <a:pPr indent="-298450" lvl="0" marL="457200" rtl="0" algn="l">
              <a:lnSpc>
                <a:spcPct val="115000"/>
              </a:lnSpc>
              <a:spcBef>
                <a:spcPts val="0"/>
              </a:spcBef>
              <a:spcAft>
                <a:spcPts val="0"/>
              </a:spcAft>
              <a:buSzPts val="1100"/>
              <a:buAutoNum type="arabicPeriod"/>
            </a:pPr>
            <a:r>
              <a:rPr lang="en"/>
              <a:t>In this Deep RL system, Deep networks are used represent value, policy and model </a:t>
            </a:r>
            <a:endParaRPr/>
          </a:p>
          <a:p>
            <a:pPr indent="-298450" lvl="0" marL="457200" rtl="0" algn="l">
              <a:lnSpc>
                <a:spcPct val="115000"/>
              </a:lnSpc>
              <a:spcBef>
                <a:spcPts val="0"/>
              </a:spcBef>
              <a:spcAft>
                <a:spcPts val="0"/>
              </a:spcAft>
              <a:buSzPts val="1100"/>
              <a:buAutoNum type="arabicPeriod"/>
            </a:pPr>
            <a:r>
              <a:rPr lang="en"/>
              <a:t>It’s applications range from Games to Robotics to Dialogue Systems!</a:t>
            </a:r>
            <a:endParaRPr/>
          </a:p>
          <a:p>
            <a:pPr indent="-298450" lvl="0" marL="457200" rtl="0" algn="l">
              <a:lnSpc>
                <a:spcPct val="115000"/>
              </a:lnSpc>
              <a:spcBef>
                <a:spcPts val="0"/>
              </a:spcBef>
              <a:spcAft>
                <a:spcPts val="0"/>
              </a:spcAft>
              <a:buSzPts val="1100"/>
              <a:buAutoNum type="arabicPeriod"/>
            </a:pPr>
            <a:r>
              <a:rPr lang="en"/>
              <a:t>However, a lot of hacks and advanced Deep RL paradigms are required still to make it all work.</a:t>
            </a:r>
            <a:endParaRPr/>
          </a:p>
          <a:p>
            <a:pPr indent="-298450" lvl="0" marL="457200" rtl="0" algn="l">
              <a:lnSpc>
                <a:spcPct val="115000"/>
              </a:lnSpc>
              <a:spcBef>
                <a:spcPts val="0"/>
              </a:spcBef>
              <a:spcAft>
                <a:spcPts val="0"/>
              </a:spcAft>
              <a:buSzPts val="1100"/>
              <a:buAutoNum type="arabicPeriod"/>
            </a:pPr>
            <a:r>
              <a:rPr lang="en"/>
              <a:t>Much like how an agent rewards itself after each observation, I hope this was a rewarding experience for you all!</a:t>
            </a:r>
            <a:endParaRPr/>
          </a:p>
          <a:p>
            <a:pPr indent="0" lvl="0" marL="0" rtl="0" algn="l">
              <a:spcBef>
                <a:spcPts val="160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fc45bbb5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fc45bbb5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References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4a0ef81d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4a0ef81d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Reference. I highly recommend reading this material as it also inspired most of the content in this presentation. </a:t>
            </a:r>
            <a:endParaRPr/>
          </a:p>
          <a:p>
            <a:pPr indent="-298450" lvl="0" marL="457200" rtl="0" algn="l">
              <a:spcBef>
                <a:spcPts val="0"/>
              </a:spcBef>
              <a:spcAft>
                <a:spcPts val="0"/>
              </a:spcAft>
              <a:buSzPts val="1100"/>
              <a:buAutoNum type="arabicPeriod"/>
            </a:pPr>
            <a:r>
              <a:rPr lang="en"/>
              <a:t>Blogs </a:t>
            </a:r>
            <a:endParaRPr/>
          </a:p>
          <a:p>
            <a:pPr indent="-298450" lvl="1" marL="914400" rtl="0" algn="l">
              <a:spcBef>
                <a:spcPts val="0"/>
              </a:spcBef>
              <a:spcAft>
                <a:spcPts val="0"/>
              </a:spcAft>
              <a:buSzPts val="1100"/>
              <a:buAutoNum type="alphaLcPeriod"/>
            </a:pPr>
            <a:r>
              <a:rPr lang="en"/>
              <a:t>by Moustafa Alzantot and Intel-Nervana.</a:t>
            </a:r>
            <a:endParaRPr/>
          </a:p>
          <a:p>
            <a:pPr indent="-298450" lvl="1" marL="914400" rtl="0" algn="l">
              <a:spcBef>
                <a:spcPts val="0"/>
              </a:spcBef>
              <a:spcAft>
                <a:spcPts val="0"/>
              </a:spcAft>
              <a:buSzPts val="1100"/>
              <a:buAutoNum type="alphaLcPeriod"/>
            </a:pPr>
            <a:r>
              <a:rPr lang="en"/>
              <a:t>Research Blog by Maluuba (acquired by Microsoft) on Deep RL for Dialogue Systems</a:t>
            </a:r>
            <a:endParaRPr/>
          </a:p>
          <a:p>
            <a:pPr indent="-298450" lvl="1" marL="914400" rtl="0" algn="l">
              <a:spcBef>
                <a:spcPts val="0"/>
              </a:spcBef>
              <a:spcAft>
                <a:spcPts val="0"/>
              </a:spcAft>
              <a:buSzPts val="1100"/>
              <a:buAutoNum type="alphaLcPeriod"/>
            </a:pPr>
            <a:r>
              <a:rPr lang="en"/>
              <a:t>The 8 part series by Arthur Juliani is a must read for anyone interested in RL.</a:t>
            </a:r>
            <a:endParaRPr/>
          </a:p>
          <a:p>
            <a:pPr indent="-298450" lvl="1" marL="914400" rtl="0" algn="l">
              <a:spcBef>
                <a:spcPts val="0"/>
              </a:spcBef>
              <a:spcAft>
                <a:spcPts val="0"/>
              </a:spcAft>
              <a:buSzPts val="1100"/>
              <a:buAutoNum type="alphaLcPeriod"/>
            </a:pPr>
            <a:r>
              <a:rPr lang="en"/>
              <a:t>Andrew Karpathy’s blog explains Policy Gradients quite well.</a:t>
            </a:r>
            <a:endParaRPr/>
          </a:p>
          <a:p>
            <a:pPr indent="-298450" lvl="0" marL="457200" rtl="0" algn="l">
              <a:spcBef>
                <a:spcPts val="0"/>
              </a:spcBef>
              <a:spcAft>
                <a:spcPts val="0"/>
              </a:spcAft>
              <a:buSzPts val="1100"/>
              <a:buAutoNum type="arabicPeriod"/>
            </a:pPr>
            <a:r>
              <a:rPr lang="en"/>
              <a:t>In terms of Tutorials,</a:t>
            </a:r>
            <a:endParaRPr/>
          </a:p>
          <a:p>
            <a:pPr indent="-298450" lvl="1" marL="914400" rtl="0" algn="l">
              <a:spcBef>
                <a:spcPts val="0"/>
              </a:spcBef>
              <a:spcAft>
                <a:spcPts val="0"/>
              </a:spcAft>
              <a:buSzPts val="1100"/>
              <a:buAutoNum type="alphaLcPeriod"/>
            </a:pPr>
            <a:r>
              <a:rPr lang="en"/>
              <a:t>Sutton &amp; Barto online book on RL</a:t>
            </a:r>
            <a:endParaRPr/>
          </a:p>
          <a:p>
            <a:pPr indent="-298450" lvl="1" marL="914400" rtl="0" algn="l">
              <a:spcBef>
                <a:spcPts val="0"/>
              </a:spcBef>
              <a:spcAft>
                <a:spcPts val="0"/>
              </a:spcAft>
              <a:buSzPts val="1100"/>
              <a:buAutoNum type="alphaLcPeriod"/>
            </a:pPr>
            <a:r>
              <a:rPr lang="en"/>
              <a:t>David Silver's Deep RL video-lectures are a must and good for beginners to know the basics!</a:t>
            </a:r>
            <a:endParaRPr/>
          </a:p>
          <a:p>
            <a:pPr indent="-298450" lvl="1" marL="914400" rtl="0" algn="l">
              <a:spcBef>
                <a:spcPts val="0"/>
              </a:spcBef>
              <a:spcAft>
                <a:spcPts val="0"/>
              </a:spcAft>
              <a:buSzPts val="1100"/>
              <a:buAutoNum type="alphaLcPeriod"/>
            </a:pPr>
            <a:r>
              <a:rPr lang="en"/>
              <a:t>Deep RL Tutorial from ICML last month.</a:t>
            </a:r>
            <a:endParaRPr/>
          </a:p>
          <a:p>
            <a:pPr indent="-298450" lvl="1" marL="914400" rtl="0" algn="l">
              <a:spcBef>
                <a:spcPts val="0"/>
              </a:spcBef>
              <a:spcAft>
                <a:spcPts val="0"/>
              </a:spcAft>
              <a:buSzPts val="1100"/>
              <a:buAutoNum type="alphaLcPeriod"/>
            </a:pPr>
            <a:r>
              <a:rPr lang="en"/>
              <a:t>Last week’s Deep RL Bootcamp in Berkeley which I was fortunate to attend.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f11e6c1a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f11e6c1a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if any?</a:t>
            </a:r>
            <a:endParaRPr/>
          </a:p>
          <a:p>
            <a:pPr indent="0" lvl="0" marL="0" rtl="0" algn="l">
              <a:spcBef>
                <a:spcPts val="0"/>
              </a:spcBef>
              <a:spcAft>
                <a:spcPts val="0"/>
              </a:spcAft>
              <a:buNone/>
            </a:pPr>
            <a:r>
              <a:rPr lang="en"/>
              <a:t>(Possible Questions and replies)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4a0ef81d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4a0ef81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hat is the motivation behind using Deep Reinforcement Learning (DeepRL) and what are its multifarious applications?</a:t>
            </a:r>
            <a:endParaRPr/>
          </a:p>
          <a:p>
            <a:pPr indent="-298450" lvl="0" marL="457200" rtl="0" algn="l">
              <a:lnSpc>
                <a:spcPct val="115000"/>
              </a:lnSpc>
              <a:spcBef>
                <a:spcPts val="0"/>
              </a:spcBef>
              <a:spcAft>
                <a:spcPts val="0"/>
              </a:spcAft>
              <a:buSzPts val="1100"/>
              <a:buAutoNum type="arabicPeriod"/>
            </a:pPr>
            <a:r>
              <a:rPr lang="en"/>
              <a:t>The next generation AI systems will need to go beyond input-output pattern recognition (like in the case for speech, vision, machine translation) to generate intelligent behavior.</a:t>
            </a:r>
            <a:endParaRPr/>
          </a:p>
          <a:p>
            <a:pPr indent="-298450" lvl="0" marL="457200" rtl="0" algn="l">
              <a:lnSpc>
                <a:spcPct val="115000"/>
              </a:lnSpc>
              <a:spcBef>
                <a:spcPts val="0"/>
              </a:spcBef>
              <a:spcAft>
                <a:spcPts val="0"/>
              </a:spcAft>
              <a:buSzPts val="1100"/>
              <a:buAutoNum type="arabicPeriod"/>
            </a:pPr>
            <a:r>
              <a:rPr lang="en"/>
              <a:t>These successes have relied on the synergy between deep neural nets and reinforcement learning, i.e. deep reinforcement learning (Deep RL).</a:t>
            </a:r>
            <a:endParaRPr/>
          </a:p>
          <a:p>
            <a:pPr indent="-298450" lvl="0" marL="457200" rtl="0" algn="l">
              <a:lnSpc>
                <a:spcPct val="115000"/>
              </a:lnSpc>
              <a:spcBef>
                <a:spcPts val="0"/>
              </a:spcBef>
              <a:spcAft>
                <a:spcPts val="0"/>
              </a:spcAft>
              <a:buSzPts val="1100"/>
              <a:buAutoNum type="arabicPeriod"/>
            </a:pPr>
            <a:r>
              <a:rPr lang="en"/>
              <a:t>Deep RL gives us the ability to build new fascinating applications using these techniques as research pushes the algorithmic frontier even further.</a:t>
            </a:r>
            <a:endParaRPr/>
          </a:p>
          <a:p>
            <a:pPr indent="-298450" lvl="0" marL="457200" rtl="0" algn="l">
              <a:lnSpc>
                <a:spcPct val="115000"/>
              </a:lnSpc>
              <a:spcBef>
                <a:spcPts val="0"/>
              </a:spcBef>
              <a:spcAft>
                <a:spcPts val="0"/>
              </a:spcAft>
              <a:buSzPts val="1100"/>
              <a:buAutoNum type="arabicPeriod"/>
            </a:pPr>
            <a:r>
              <a:rPr lang="en"/>
              <a:t>Interpret rich sensory inputs → Deep learning is really good at this</a:t>
            </a:r>
            <a:endParaRPr/>
          </a:p>
          <a:p>
            <a:pPr indent="-298450" lvl="0" marL="457200" rtl="0" algn="l">
              <a:lnSpc>
                <a:spcPct val="115000"/>
              </a:lnSpc>
              <a:spcBef>
                <a:spcPts val="0"/>
              </a:spcBef>
              <a:spcAft>
                <a:spcPts val="0"/>
              </a:spcAft>
              <a:buSzPts val="1100"/>
              <a:buAutoNum type="arabicPeriod"/>
            </a:pPr>
            <a:r>
              <a:rPr lang="en"/>
              <a:t>Choose complex actions → Reinforcement learning is really good at this</a:t>
            </a:r>
            <a:endParaRPr/>
          </a:p>
          <a:p>
            <a:pPr indent="-298450" lvl="0" marL="457200" rtl="0" algn="l">
              <a:lnSpc>
                <a:spcPct val="115000"/>
              </a:lnSpc>
              <a:spcBef>
                <a:spcPts val="0"/>
              </a:spcBef>
              <a:spcAft>
                <a:spcPts val="0"/>
              </a:spcAft>
              <a:buSzPts val="1100"/>
              <a:buAutoNum type="arabicPeriod"/>
            </a:pPr>
            <a:r>
              <a:rPr lang="en"/>
              <a:t>Use deep networks to represent mapping from sensors to actions</a:t>
            </a:r>
            <a:endParaRPr/>
          </a:p>
          <a:p>
            <a:pPr indent="-298450" lvl="1" marL="914400" rtl="0" algn="l">
              <a:lnSpc>
                <a:spcPct val="115000"/>
              </a:lnSpc>
              <a:spcBef>
                <a:spcPts val="0"/>
              </a:spcBef>
              <a:spcAft>
                <a:spcPts val="0"/>
              </a:spcAft>
              <a:buSzPts val="1100"/>
              <a:buAutoNum type="alphaLcPeriod"/>
            </a:pPr>
            <a:r>
              <a:rPr lang="en"/>
              <a:t>Subsumes estimation, control, etc.</a:t>
            </a:r>
            <a:endParaRPr/>
          </a:p>
          <a:p>
            <a:pPr indent="-298450" lvl="1" marL="914400" rtl="0" algn="l">
              <a:lnSpc>
                <a:spcPct val="115000"/>
              </a:lnSpc>
              <a:spcBef>
                <a:spcPts val="0"/>
              </a:spcBef>
              <a:spcAft>
                <a:spcPts val="0"/>
              </a:spcAft>
              <a:buSzPts val="1100"/>
              <a:buAutoNum type="alphaLcPeriod"/>
            </a:pPr>
            <a:r>
              <a:rPr lang="en"/>
              <a:t>Requires scaling to huge functions</a:t>
            </a:r>
            <a:endParaRPr/>
          </a:p>
          <a:p>
            <a:pPr indent="0" lvl="0" marL="0" rtl="0" algn="l">
              <a:lnSpc>
                <a:spcPct val="115000"/>
              </a:lnSpc>
              <a:spcBef>
                <a:spcPts val="1600"/>
              </a:spcBef>
              <a:spcAft>
                <a:spcPts val="160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2f11e6c1a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2f11e6c1a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everyone for your time and attention.</a:t>
            </a:r>
            <a:endParaRPr/>
          </a:p>
          <a:p>
            <a:pPr indent="0" lvl="0" marL="0" rtl="0" algn="l">
              <a:spcBef>
                <a:spcPts val="0"/>
              </a:spcBef>
              <a:spcAft>
                <a:spcPts val="0"/>
              </a:spcAft>
              <a:buNone/>
            </a:pPr>
            <a:r>
              <a:rPr lang="en"/>
              <a:t>I hope I didn’t bore you much. Unfortunately or fortunately we have one more speaker!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more importantly thank you for not embarrassing me with a lot of questions! Stiffle a giggle … </a:t>
            </a:r>
            <a:endParaRPr/>
          </a:p>
          <a:p>
            <a:pPr indent="0" lvl="0" marL="0" rtl="0" algn="l">
              <a:spcBef>
                <a:spcPts val="0"/>
              </a:spcBef>
              <a:spcAft>
                <a:spcPts val="0"/>
              </a:spcAft>
              <a:buNone/>
            </a:pPr>
            <a:r>
              <a:rPr lang="en"/>
              <a:t>Jokes apart, I am sure there are lot of passionate people attending this talk today and it would be equally awesome to hear what you are passionate about be it AI, Machine Learning or Deep Reinforcement Learning.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behalf of all the organizers of this group, I urge you to come up and share your work. With this I end my talk and I look forward to interact with you all during the break and also listening to the next talk! That will be equally interesting. Thank You!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b0715853d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b0715853d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cd4856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cd4856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highlight>
                  <a:srgbClr val="FFFFFF"/>
                </a:highlight>
              </a:rPr>
              <a:t>A genetic algorithm is an example of “evolutionary computation” algorithm which is a family of AI algorithms that are inspired by biological evolution. </a:t>
            </a:r>
            <a:endParaRPr>
              <a:highlight>
                <a:srgbClr val="FFFFFF"/>
              </a:highlight>
            </a:endParaRPr>
          </a:p>
          <a:p>
            <a:pPr indent="-298450" lvl="0" marL="457200" rtl="0" algn="l">
              <a:lnSpc>
                <a:spcPct val="115000"/>
              </a:lnSpc>
              <a:spcBef>
                <a:spcPts val="0"/>
              </a:spcBef>
              <a:spcAft>
                <a:spcPts val="0"/>
              </a:spcAft>
              <a:buSzPts val="1100"/>
              <a:buAutoNum type="arabicPeriod"/>
            </a:pPr>
            <a:r>
              <a:rPr lang="en">
                <a:highlight>
                  <a:srgbClr val="FFFFFF"/>
                </a:highlight>
              </a:rPr>
              <a:t>These methods are regarded as a </a:t>
            </a:r>
            <a:r>
              <a:rPr lang="en"/>
              <a:t>meta-heuristic optimization </a:t>
            </a:r>
            <a:r>
              <a:rPr lang="en">
                <a:highlight>
                  <a:srgbClr val="FFFFFF"/>
                </a:highlight>
              </a:rPr>
              <a:t>method which means that they can be useful for find good solutions for optimization (maximization or minimization) problems, but they do not provide guarantees of finding the global optimal solution.</a:t>
            </a:r>
            <a:endParaRPr>
              <a:highlight>
                <a:srgbClr val="FFFFFF"/>
              </a:highlight>
            </a:endParaRPr>
          </a:p>
          <a:p>
            <a:pPr indent="-298450" lvl="0" marL="457200" rtl="0" algn="l">
              <a:lnSpc>
                <a:spcPct val="115000"/>
              </a:lnSpc>
              <a:spcBef>
                <a:spcPts val="0"/>
              </a:spcBef>
              <a:spcAft>
                <a:spcPts val="0"/>
              </a:spcAft>
              <a:buSzPts val="1100"/>
              <a:buAutoNum type="arabicPeriod"/>
            </a:pPr>
            <a:r>
              <a:rPr lang="en">
                <a:highlight>
                  <a:srgbClr val="FFFFFF"/>
                </a:highlight>
              </a:rPr>
              <a:t>Solving a problem by using genetic algorithm require representing its solution as a string of chromosomes (e.g. array of bits) and requires also having a fitness function that can be used to evaluate the solutions.</a:t>
            </a:r>
            <a:endParaRPr>
              <a:highlight>
                <a:srgbClr val="FFFFFF"/>
              </a:highlight>
            </a:endParaRPr>
          </a:p>
          <a:p>
            <a:pPr indent="-298450" lvl="0" marL="457200" rtl="0" algn="l">
              <a:lnSpc>
                <a:spcPct val="122000"/>
              </a:lnSpc>
              <a:spcBef>
                <a:spcPts val="0"/>
              </a:spcBef>
              <a:spcAft>
                <a:spcPts val="0"/>
              </a:spcAft>
              <a:buSzPts val="1100"/>
              <a:buAutoNum type="arabicPeriod"/>
            </a:pPr>
            <a:r>
              <a:rPr b="1" lang="en">
                <a:highlight>
                  <a:srgbClr val="FFFFFF"/>
                </a:highlight>
              </a:rPr>
              <a:t>Steps of genetic algorithm</a:t>
            </a:r>
            <a:endParaRPr b="1">
              <a:highlight>
                <a:srgbClr val="FFFFFF"/>
              </a:highlight>
            </a:endParaRPr>
          </a:p>
          <a:p>
            <a:pPr indent="-298450" lvl="1" marL="914400" rtl="0" algn="l">
              <a:lnSpc>
                <a:spcPct val="158000"/>
              </a:lnSpc>
              <a:spcBef>
                <a:spcPts val="0"/>
              </a:spcBef>
              <a:spcAft>
                <a:spcPts val="0"/>
              </a:spcAft>
              <a:buSzPts val="1100"/>
              <a:buAutoNum type="alphaLcPeriod"/>
            </a:pPr>
            <a:r>
              <a:rPr lang="en">
                <a:highlight>
                  <a:srgbClr val="FFFFFF"/>
                </a:highlight>
              </a:rPr>
              <a:t>A genetic algorithm works by maintaining a pool of candidate solutions (named generation).</a:t>
            </a:r>
            <a:endParaRPr>
              <a:highlight>
                <a:srgbClr val="FFFFFF"/>
              </a:highlight>
            </a:endParaRPr>
          </a:p>
          <a:p>
            <a:pPr indent="-298450" lvl="1" marL="914400" rtl="0" algn="l">
              <a:lnSpc>
                <a:spcPct val="158000"/>
              </a:lnSpc>
              <a:spcBef>
                <a:spcPts val="0"/>
              </a:spcBef>
              <a:spcAft>
                <a:spcPts val="0"/>
              </a:spcAft>
              <a:buSzPts val="1100"/>
              <a:buAutoNum type="alphaLcPeriod"/>
            </a:pPr>
            <a:r>
              <a:rPr lang="en">
                <a:highlight>
                  <a:srgbClr val="FFFFFF"/>
                </a:highlight>
              </a:rPr>
              <a:t>Iteratively, the generation evolved to produce the next generation which has candidate solutions with higher fitness values than the previous generation. </a:t>
            </a:r>
            <a:endParaRPr>
              <a:highlight>
                <a:srgbClr val="FFFFFF"/>
              </a:highlight>
            </a:endParaRPr>
          </a:p>
          <a:p>
            <a:pPr indent="-298450" lvl="1" marL="914400" rtl="0" algn="l">
              <a:lnSpc>
                <a:spcPct val="158000"/>
              </a:lnSpc>
              <a:spcBef>
                <a:spcPts val="0"/>
              </a:spcBef>
              <a:spcAft>
                <a:spcPts val="0"/>
              </a:spcAft>
              <a:buSzPts val="1100"/>
              <a:buAutoNum type="alphaLcPeriod"/>
            </a:pPr>
            <a:r>
              <a:rPr lang="en">
                <a:highlight>
                  <a:srgbClr val="FFFFFF"/>
                </a:highlight>
              </a:rPr>
              <a:t>This process is repeated for a pre-specified number of generations or until a solution with goal fitness value is found.</a:t>
            </a:r>
            <a:endParaRPr>
              <a:highlight>
                <a:srgbClr val="FFFFFF"/>
              </a:highlight>
            </a:endParaRPr>
          </a:p>
          <a:p>
            <a:pPr indent="-298450" lvl="0" marL="457200" rtl="0" algn="l">
              <a:lnSpc>
                <a:spcPct val="115000"/>
              </a:lnSpc>
              <a:spcBef>
                <a:spcPts val="0"/>
              </a:spcBef>
              <a:spcAft>
                <a:spcPts val="0"/>
              </a:spcAft>
              <a:buSzPts val="1100"/>
              <a:buAutoNum type="arabicPeriod"/>
            </a:pPr>
            <a:r>
              <a:rPr lang="en">
                <a:highlight>
                  <a:srgbClr val="FFFFFF"/>
                </a:highlight>
              </a:rPr>
              <a:t>The next generation is created from current generation in a biologically inspired manner that consists of 3 steps:</a:t>
            </a:r>
            <a:endParaRPr>
              <a:highlight>
                <a:srgbClr val="FFFFFF"/>
              </a:highlight>
            </a:endParaRPr>
          </a:p>
          <a:p>
            <a:pPr indent="-298450" lvl="1" marL="914400" rtl="0" algn="l">
              <a:lnSpc>
                <a:spcPct val="115000"/>
              </a:lnSpc>
              <a:spcBef>
                <a:spcPts val="0"/>
              </a:spcBef>
              <a:spcAft>
                <a:spcPts val="0"/>
              </a:spcAft>
              <a:buSzPts val="1100"/>
              <a:buAutoNum type="alphaLcPeriod"/>
            </a:pPr>
            <a:r>
              <a:rPr b="1" lang="en" u="sng">
                <a:highlight>
                  <a:srgbClr val="FFFFFF"/>
                </a:highlight>
              </a:rPr>
              <a:t>Selection:</a:t>
            </a:r>
            <a:r>
              <a:rPr lang="en">
                <a:highlight>
                  <a:srgbClr val="FFFFFF"/>
                </a:highlight>
              </a:rPr>
              <a:t> we evaluate the fitness of members of the current generation, then we select the subset with the best fitness values in order to act as parents for the next generation. In short, survival for the fittest.</a:t>
            </a:r>
            <a:endParaRPr>
              <a:highlight>
                <a:srgbClr val="FFFFFF"/>
              </a:highlight>
            </a:endParaRPr>
          </a:p>
          <a:p>
            <a:pPr indent="-298450" lvl="1" marL="914400" rtl="0" algn="l">
              <a:lnSpc>
                <a:spcPct val="115000"/>
              </a:lnSpc>
              <a:spcBef>
                <a:spcPts val="0"/>
              </a:spcBef>
              <a:spcAft>
                <a:spcPts val="0"/>
              </a:spcAft>
              <a:buSzPts val="1100"/>
              <a:buAutoNum type="alphaLcPeriod"/>
            </a:pPr>
            <a:r>
              <a:rPr b="1" lang="en" u="sng">
                <a:highlight>
                  <a:srgbClr val="FFFFFF"/>
                </a:highlight>
              </a:rPr>
              <a:t>Crossover:</a:t>
            </a:r>
            <a:r>
              <a:rPr lang="en">
                <a:highlight>
                  <a:srgbClr val="FFFFFF"/>
                </a:highlight>
              </a:rPr>
              <a:t> we merge pairs from the selected parents to generate new offspring child solution. Crossover can happen in different forms, simplest form is the one-point crossover which splits the string representation of each solutions into two parts at the same position, then concatenate the first part of one solution with the second part of the second one to form the offspring solution representation. I</a:t>
            </a:r>
            <a:endParaRPr>
              <a:highlight>
                <a:srgbClr val="FFFFFF"/>
              </a:highlight>
            </a:endParaRPr>
          </a:p>
          <a:p>
            <a:pPr indent="-298450" lvl="1" marL="914400" rtl="0" algn="l">
              <a:lnSpc>
                <a:spcPct val="115000"/>
              </a:lnSpc>
              <a:spcBef>
                <a:spcPts val="0"/>
              </a:spcBef>
              <a:spcAft>
                <a:spcPts val="0"/>
              </a:spcAft>
              <a:buSzPts val="1100"/>
              <a:buAutoNum type="alphaLcPeriod"/>
            </a:pPr>
            <a:r>
              <a:rPr b="1" lang="en" u="sng">
                <a:highlight>
                  <a:srgbClr val="FFFFFF"/>
                </a:highlight>
              </a:rPr>
              <a:t>Mutation:</a:t>
            </a:r>
            <a:r>
              <a:rPr lang="en">
                <a:highlight>
                  <a:srgbClr val="FFFFFF"/>
                </a:highlight>
              </a:rPr>
              <a:t> In biology, mutation happens with low probability where a child can have a feature that was not inherited from the parents. Likewise, in genetic algorithm mutation step perturbs the offspring solution with very small probability (e.g. flipping one bit of the bitstring representation of the solution)</a:t>
            </a:r>
            <a:endParaRPr>
              <a:highlight>
                <a:srgbClr val="FFFFFF"/>
              </a:highlight>
            </a:endParaRPr>
          </a:p>
          <a:p>
            <a:pPr indent="0" lvl="0" marL="0" rtl="0" algn="l">
              <a:lnSpc>
                <a:spcPct val="115000"/>
              </a:lnSpc>
              <a:spcBef>
                <a:spcPts val="1600"/>
              </a:spcBef>
              <a:spcAft>
                <a:spcPts val="1600"/>
              </a:spcAft>
              <a:buNone/>
            </a:pPr>
            <a:r>
              <a:t/>
            </a:r>
            <a:endParaRPr>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0e930320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0e930320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0e930320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0e930320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AutoNum type="arabicPeriod"/>
            </a:pPr>
            <a:r>
              <a:rPr lang="en"/>
              <a:t>The 1</a:t>
            </a:r>
            <a:r>
              <a:rPr baseline="30000" lang="en"/>
              <a:t>st</a:t>
            </a:r>
            <a:r>
              <a:rPr lang="en"/>
              <a:t> major breakthrough was when </a:t>
            </a:r>
            <a:r>
              <a:rPr lang="en"/>
              <a:t>DeepMind’s artificial intelligence (primarily using Deep RL algorithms underneath) first defeated a human opponent in 2016 and yet again in May 2017!</a:t>
            </a:r>
            <a:endParaRPr/>
          </a:p>
          <a:p>
            <a:pPr indent="-298450" lvl="0" marL="457200" rtl="0" algn="l">
              <a:lnSpc>
                <a:spcPct val="115000"/>
              </a:lnSpc>
              <a:spcBef>
                <a:spcPts val="0"/>
              </a:spcBef>
              <a:spcAft>
                <a:spcPts val="0"/>
              </a:spcAft>
              <a:buSzPts val="1100"/>
              <a:buAutoNum type="arabicPeriod"/>
            </a:pPr>
            <a:r>
              <a:rPr lang="en"/>
              <a:t>This offers evidence of mastering a major challenge in a game where the number of moves is more than the number of atoms in the known universe!</a:t>
            </a:r>
            <a:endParaRPr/>
          </a:p>
          <a:p>
            <a:pPr indent="-298450" lvl="0" marL="457200" rtl="0" algn="l">
              <a:lnSpc>
                <a:spcPct val="115000"/>
              </a:lnSpc>
              <a:spcBef>
                <a:spcPts val="0"/>
              </a:spcBef>
              <a:spcAft>
                <a:spcPts val="0"/>
              </a:spcAft>
              <a:buSzPts val="1100"/>
              <a:buAutoNum type="arabicPeriod"/>
            </a:pPr>
            <a:r>
              <a:rPr lang="en"/>
              <a:t>What was interesting is that it could pair up with a human for a 2-player games as well!</a:t>
            </a:r>
            <a:endParaRPr/>
          </a:p>
          <a:p>
            <a:pPr indent="0" lvl="0" marL="0" rtl="0" algn="l">
              <a:lnSpc>
                <a:spcPct val="115000"/>
              </a:lnSpc>
              <a:spcBef>
                <a:spcPts val="0"/>
              </a:spcBef>
              <a:spcAft>
                <a:spcPts val="0"/>
              </a:spcAft>
              <a:buClr>
                <a:schemeClr val="dk2"/>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0d58bc6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0d58bc6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a:t>Another gaming application when it mastered playing Atari</a:t>
            </a:r>
            <a:endParaRPr/>
          </a:p>
          <a:p>
            <a:pPr indent="-317500" lvl="0" marL="457200" rtl="0" algn="l">
              <a:lnSpc>
                <a:spcPct val="115000"/>
              </a:lnSpc>
              <a:spcBef>
                <a:spcPts val="0"/>
              </a:spcBef>
              <a:spcAft>
                <a:spcPts val="0"/>
              </a:spcAft>
              <a:buSzPts val="1400"/>
              <a:buAutoNum type="arabicPeriod"/>
            </a:pPr>
            <a:r>
              <a:rPr lang="en"/>
              <a:t>After 600 episodes, the underlying algorithm DQN finds and exploits the optimal strategy in this game, </a:t>
            </a:r>
            <a:br>
              <a:rPr lang="en"/>
            </a:br>
            <a:r>
              <a:rPr lang="en"/>
              <a:t>which is to make a tunnel around the side, </a:t>
            </a:r>
            <a:br>
              <a:rPr lang="en"/>
            </a:br>
            <a:r>
              <a:rPr lang="en"/>
              <a:t>and then allow the ball to hit blocks by bouncing behind the wall. Note: the score is displayed at the top left of the screen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a0ef81d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a0ef81d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a:highlight>
                  <a:srgbClr val="FFFFFF"/>
                </a:highlight>
              </a:rPr>
              <a:t>The applications of using Deep RL are not just limited to Games. </a:t>
            </a:r>
            <a:endParaRPr>
              <a:highlight>
                <a:srgbClr val="FFFFFF"/>
              </a:highlight>
            </a:endParaRPr>
          </a:p>
          <a:p>
            <a:pPr indent="-317500" lvl="0" marL="457200" rtl="0" algn="l">
              <a:lnSpc>
                <a:spcPct val="115000"/>
              </a:lnSpc>
              <a:spcBef>
                <a:spcPts val="0"/>
              </a:spcBef>
              <a:spcAft>
                <a:spcPts val="0"/>
              </a:spcAft>
              <a:buSzPts val="1400"/>
              <a:buAutoNum type="arabicPeriod"/>
            </a:pPr>
            <a:r>
              <a:rPr lang="en">
                <a:highlight>
                  <a:srgbClr val="FFFFFF"/>
                </a:highlight>
              </a:rPr>
              <a:t>It has also found use in Robotics, Self- Driving Vehicles, Healthcare, Dialogue Systems, Energy &amp; Marketing sectors!</a:t>
            </a:r>
            <a:endParaRPr>
              <a:highlight>
                <a:srgbClr val="FFFFFF"/>
              </a:highlight>
            </a:endParaRPr>
          </a:p>
          <a:p>
            <a:pPr indent="-317500" lvl="0" marL="457200" rtl="0" algn="l">
              <a:lnSpc>
                <a:spcPct val="115000"/>
              </a:lnSpc>
              <a:spcBef>
                <a:spcPts val="0"/>
              </a:spcBef>
              <a:spcAft>
                <a:spcPts val="0"/>
              </a:spcAft>
              <a:buSzPts val="1400"/>
              <a:buAutoNum type="arabicPeriod"/>
            </a:pPr>
            <a:r>
              <a:rPr lang="en">
                <a:highlight>
                  <a:schemeClr val="lt1"/>
                </a:highlight>
              </a:rPr>
              <a:t>Here you can see how a Bipedal Walker learns. It is an </a:t>
            </a:r>
            <a:r>
              <a:rPr lang="en">
                <a:highlight>
                  <a:srgbClr val="FFFFFF"/>
                </a:highlight>
              </a:rPr>
              <a:t>Evolution Strategy Variant using OpenAI Gym, both which will be covered later in the talk.</a:t>
            </a:r>
            <a:endParaRPr>
              <a:highlight>
                <a:srgbClr val="FFFFFF"/>
              </a:highlight>
            </a:endParaRPr>
          </a:p>
          <a:p>
            <a:pPr indent="0" lvl="0" marL="0" rtl="0" algn="l">
              <a:lnSpc>
                <a:spcPct val="115000"/>
              </a:lnSpc>
              <a:spcBef>
                <a:spcPts val="0"/>
              </a:spcBef>
              <a:spcAft>
                <a:spcPts val="0"/>
              </a:spcAft>
              <a:buNone/>
            </a:pPr>
            <a:r>
              <a:t/>
            </a:r>
            <a:endParaRPr>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99688e5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99688e5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Another use case is of </a:t>
            </a:r>
            <a:r>
              <a:rPr lang="en"/>
              <a:t>Producing flexible behaviours in simulated environments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4" name="Shape 54"/>
        <p:cNvGrpSpPr/>
        <p:nvPr/>
      </p:nvGrpSpPr>
      <p:grpSpPr>
        <a:xfrm>
          <a:off x="0" y="0"/>
          <a:ext cx="0" cy="0"/>
          <a:chOff x="0" y="0"/>
          <a:chExt cx="0" cy="0"/>
        </a:xfrm>
      </p:grpSpPr>
      <p:sp>
        <p:nvSpPr>
          <p:cNvPr id="55" name="Google Shape;55;p13"/>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2637950" y="0"/>
            <a:ext cx="4963516" cy="3460018"/>
          </a:xfrm>
          <a:prstGeom prst="flowChartOnlineStorag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0" y="0"/>
            <a:ext cx="3835200" cy="3460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10800000">
            <a:off x="3950564" y="125"/>
            <a:ext cx="3459900" cy="3459900"/>
          </a:xfrm>
          <a:prstGeom prst="flowChartDelay">
            <a:avLst/>
          </a:prstGeom>
          <a:solidFill>
            <a:srgbClr val="434343">
              <a:alpha val="4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rot="10800000">
            <a:off x="4833295" y="125"/>
            <a:ext cx="3459900" cy="3459900"/>
          </a:xfrm>
          <a:prstGeom prst="flowChartDelay">
            <a:avLst/>
          </a:prstGeom>
          <a:solidFill>
            <a:srgbClr val="666666">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10800000">
            <a:off x="5684100" y="125"/>
            <a:ext cx="3459900" cy="3459900"/>
          </a:xfrm>
          <a:prstGeom prst="flowChartDelay">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type="title"/>
          </p:nvPr>
        </p:nvSpPr>
        <p:spPr>
          <a:xfrm>
            <a:off x="324475" y="465975"/>
            <a:ext cx="3568800" cy="2841600"/>
          </a:xfrm>
          <a:prstGeom prst="rect">
            <a:avLst/>
          </a:prstGeom>
          <a:noFill/>
        </p:spPr>
        <p:txBody>
          <a:bodyPr anchorCtr="0" anchor="b" bIns="91425" lIns="91425" spcFirstLastPara="1" rIns="91425" wrap="square" tIns="91425">
            <a:noAutofit/>
          </a:bodyPr>
          <a:lstStyle>
            <a:lvl1pPr lvl="0" algn="l">
              <a:lnSpc>
                <a:spcPct val="100000"/>
              </a:lnSpc>
              <a:spcBef>
                <a:spcPts val="0"/>
              </a:spcBef>
              <a:spcAft>
                <a:spcPts val="0"/>
              </a:spcAft>
              <a:buNone/>
              <a:defRPr b="1" sz="3200">
                <a:solidFill>
                  <a:srgbClr val="FFFFFF"/>
                </a:solidFill>
              </a:defRPr>
            </a:lvl1pPr>
            <a:lvl2pPr lvl="1" algn="l">
              <a:lnSpc>
                <a:spcPct val="100000"/>
              </a:lnSpc>
              <a:spcBef>
                <a:spcPts val="0"/>
              </a:spcBef>
              <a:spcAft>
                <a:spcPts val="0"/>
              </a:spcAft>
              <a:buNone/>
              <a:defRPr b="1" sz="3200">
                <a:solidFill>
                  <a:srgbClr val="FFFFFF"/>
                </a:solidFill>
              </a:defRPr>
            </a:lvl2pPr>
            <a:lvl3pPr lvl="2" algn="l">
              <a:lnSpc>
                <a:spcPct val="100000"/>
              </a:lnSpc>
              <a:spcBef>
                <a:spcPts val="0"/>
              </a:spcBef>
              <a:spcAft>
                <a:spcPts val="0"/>
              </a:spcAft>
              <a:buNone/>
              <a:defRPr b="1" sz="3200">
                <a:solidFill>
                  <a:srgbClr val="FFFFFF"/>
                </a:solidFill>
              </a:defRPr>
            </a:lvl3pPr>
            <a:lvl4pPr lvl="3" algn="l">
              <a:lnSpc>
                <a:spcPct val="100000"/>
              </a:lnSpc>
              <a:spcBef>
                <a:spcPts val="0"/>
              </a:spcBef>
              <a:spcAft>
                <a:spcPts val="0"/>
              </a:spcAft>
              <a:buNone/>
              <a:defRPr b="1" sz="3200">
                <a:solidFill>
                  <a:srgbClr val="FFFFFF"/>
                </a:solidFill>
              </a:defRPr>
            </a:lvl4pPr>
            <a:lvl5pPr lvl="4" algn="l">
              <a:lnSpc>
                <a:spcPct val="100000"/>
              </a:lnSpc>
              <a:spcBef>
                <a:spcPts val="0"/>
              </a:spcBef>
              <a:spcAft>
                <a:spcPts val="0"/>
              </a:spcAft>
              <a:buNone/>
              <a:defRPr b="1" sz="3200">
                <a:solidFill>
                  <a:srgbClr val="FFFFFF"/>
                </a:solidFill>
              </a:defRPr>
            </a:lvl5pPr>
            <a:lvl6pPr lvl="5" algn="l">
              <a:lnSpc>
                <a:spcPct val="100000"/>
              </a:lnSpc>
              <a:spcBef>
                <a:spcPts val="0"/>
              </a:spcBef>
              <a:spcAft>
                <a:spcPts val="0"/>
              </a:spcAft>
              <a:buNone/>
              <a:defRPr b="1" sz="3200">
                <a:solidFill>
                  <a:srgbClr val="FFFFFF"/>
                </a:solidFill>
              </a:defRPr>
            </a:lvl6pPr>
            <a:lvl7pPr lvl="6" algn="l">
              <a:lnSpc>
                <a:spcPct val="100000"/>
              </a:lnSpc>
              <a:spcBef>
                <a:spcPts val="0"/>
              </a:spcBef>
              <a:spcAft>
                <a:spcPts val="0"/>
              </a:spcAft>
              <a:buNone/>
              <a:defRPr b="1" sz="3200">
                <a:solidFill>
                  <a:srgbClr val="FFFFFF"/>
                </a:solidFill>
              </a:defRPr>
            </a:lvl7pPr>
            <a:lvl8pPr lvl="7" algn="l">
              <a:lnSpc>
                <a:spcPct val="100000"/>
              </a:lnSpc>
              <a:spcBef>
                <a:spcPts val="0"/>
              </a:spcBef>
              <a:spcAft>
                <a:spcPts val="0"/>
              </a:spcAft>
              <a:buNone/>
              <a:defRPr b="1" sz="3200">
                <a:solidFill>
                  <a:srgbClr val="FFFFFF"/>
                </a:solidFill>
              </a:defRPr>
            </a:lvl8pPr>
            <a:lvl9pPr lvl="8" algn="l">
              <a:lnSpc>
                <a:spcPct val="100000"/>
              </a:lnSpc>
              <a:spcBef>
                <a:spcPts val="0"/>
              </a:spcBef>
              <a:spcAft>
                <a:spcPts val="0"/>
              </a:spcAft>
              <a:buNone/>
              <a:defRPr b="1" sz="3200">
                <a:solidFill>
                  <a:srgbClr val="FFFFFF"/>
                </a:solidFill>
              </a:defRPr>
            </a:lvl9pPr>
          </a:lstStyle>
          <a:p/>
        </p:txBody>
      </p:sp>
      <p:sp>
        <p:nvSpPr>
          <p:cNvPr id="62" name="Google Shape;62;p13"/>
          <p:cNvSpPr txBox="1"/>
          <p:nvPr>
            <p:ph idx="1" type="subTitle"/>
          </p:nvPr>
        </p:nvSpPr>
        <p:spPr>
          <a:xfrm>
            <a:off x="324475" y="3612602"/>
            <a:ext cx="5124300" cy="13026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616161"/>
              </a:buClr>
              <a:buSzPts val="1800"/>
              <a:buNone/>
              <a:defRPr sz="1800">
                <a:solidFill>
                  <a:srgbClr val="616161"/>
                </a:solidFill>
              </a:defRPr>
            </a:lvl1pPr>
            <a:lvl2pPr lvl="1" algn="l">
              <a:lnSpc>
                <a:spcPct val="100000"/>
              </a:lnSpc>
              <a:spcBef>
                <a:spcPts val="0"/>
              </a:spcBef>
              <a:spcAft>
                <a:spcPts val="0"/>
              </a:spcAft>
              <a:buClr>
                <a:srgbClr val="616161"/>
              </a:buClr>
              <a:buSzPts val="1800"/>
              <a:buNone/>
              <a:defRPr sz="1800">
                <a:solidFill>
                  <a:srgbClr val="616161"/>
                </a:solidFill>
              </a:defRPr>
            </a:lvl2pPr>
            <a:lvl3pPr lvl="2" algn="l">
              <a:lnSpc>
                <a:spcPct val="100000"/>
              </a:lnSpc>
              <a:spcBef>
                <a:spcPts val="0"/>
              </a:spcBef>
              <a:spcAft>
                <a:spcPts val="0"/>
              </a:spcAft>
              <a:buClr>
                <a:srgbClr val="616161"/>
              </a:buClr>
              <a:buSzPts val="1800"/>
              <a:buNone/>
              <a:defRPr sz="1800">
                <a:solidFill>
                  <a:srgbClr val="616161"/>
                </a:solidFill>
              </a:defRPr>
            </a:lvl3pPr>
            <a:lvl4pPr lvl="3" algn="l">
              <a:lnSpc>
                <a:spcPct val="100000"/>
              </a:lnSpc>
              <a:spcBef>
                <a:spcPts val="0"/>
              </a:spcBef>
              <a:spcAft>
                <a:spcPts val="0"/>
              </a:spcAft>
              <a:buClr>
                <a:srgbClr val="616161"/>
              </a:buClr>
              <a:buSzPts val="1800"/>
              <a:buNone/>
              <a:defRPr sz="1800">
                <a:solidFill>
                  <a:srgbClr val="616161"/>
                </a:solidFill>
              </a:defRPr>
            </a:lvl4pPr>
            <a:lvl5pPr lvl="4" algn="l">
              <a:lnSpc>
                <a:spcPct val="100000"/>
              </a:lnSpc>
              <a:spcBef>
                <a:spcPts val="0"/>
              </a:spcBef>
              <a:spcAft>
                <a:spcPts val="0"/>
              </a:spcAft>
              <a:buClr>
                <a:srgbClr val="616161"/>
              </a:buClr>
              <a:buSzPts val="1800"/>
              <a:buNone/>
              <a:defRPr sz="1800">
                <a:solidFill>
                  <a:srgbClr val="616161"/>
                </a:solidFill>
              </a:defRPr>
            </a:lvl5pPr>
            <a:lvl6pPr lvl="5" algn="l">
              <a:lnSpc>
                <a:spcPct val="100000"/>
              </a:lnSpc>
              <a:spcBef>
                <a:spcPts val="0"/>
              </a:spcBef>
              <a:spcAft>
                <a:spcPts val="0"/>
              </a:spcAft>
              <a:buClr>
                <a:srgbClr val="616161"/>
              </a:buClr>
              <a:buSzPts val="1800"/>
              <a:buNone/>
              <a:defRPr sz="1800">
                <a:solidFill>
                  <a:srgbClr val="616161"/>
                </a:solidFill>
              </a:defRPr>
            </a:lvl6pPr>
            <a:lvl7pPr lvl="6" algn="l">
              <a:lnSpc>
                <a:spcPct val="100000"/>
              </a:lnSpc>
              <a:spcBef>
                <a:spcPts val="0"/>
              </a:spcBef>
              <a:spcAft>
                <a:spcPts val="0"/>
              </a:spcAft>
              <a:buClr>
                <a:srgbClr val="616161"/>
              </a:buClr>
              <a:buSzPts val="1800"/>
              <a:buNone/>
              <a:defRPr sz="1800">
                <a:solidFill>
                  <a:srgbClr val="616161"/>
                </a:solidFill>
              </a:defRPr>
            </a:lvl7pPr>
            <a:lvl8pPr lvl="7" algn="l">
              <a:lnSpc>
                <a:spcPct val="100000"/>
              </a:lnSpc>
              <a:spcBef>
                <a:spcPts val="0"/>
              </a:spcBef>
              <a:spcAft>
                <a:spcPts val="0"/>
              </a:spcAft>
              <a:buClr>
                <a:srgbClr val="616161"/>
              </a:buClr>
              <a:buSzPts val="1800"/>
              <a:buNone/>
              <a:defRPr sz="1800">
                <a:solidFill>
                  <a:srgbClr val="616161"/>
                </a:solidFill>
              </a:defRPr>
            </a:lvl8pPr>
            <a:lvl9pPr lvl="8" algn="l">
              <a:lnSpc>
                <a:spcPct val="100000"/>
              </a:lnSpc>
              <a:spcBef>
                <a:spcPts val="0"/>
              </a:spcBef>
              <a:spcAft>
                <a:spcPts val="0"/>
              </a:spcAft>
              <a:buClr>
                <a:srgbClr val="616161"/>
              </a:buClr>
              <a:buSzPts val="1800"/>
              <a:buNone/>
              <a:defRPr sz="1800">
                <a:solidFill>
                  <a:srgbClr val="616161"/>
                </a:solidFill>
              </a:defRPr>
            </a:lvl9pPr>
          </a:lstStyle>
          <a:p/>
        </p:txBody>
      </p:sp>
      <p:sp>
        <p:nvSpPr>
          <p:cNvPr id="63" name="Google Shape;63;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64" name="Shape 64"/>
        <p:cNvGrpSpPr/>
        <p:nvPr/>
      </p:nvGrpSpPr>
      <p:grpSpPr>
        <a:xfrm>
          <a:off x="0" y="0"/>
          <a:ext cx="0" cy="0"/>
          <a:chOff x="0" y="0"/>
          <a:chExt cx="0" cy="0"/>
        </a:xfrm>
      </p:grpSpPr>
      <p:sp>
        <p:nvSpPr>
          <p:cNvPr id="65" name="Google Shape;65;p14"/>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2577075" y="125"/>
            <a:ext cx="5143500" cy="5143500"/>
          </a:xfrm>
          <a:prstGeom prst="flowChartDelay">
            <a:avLst/>
          </a:prstGeom>
          <a:solidFill>
            <a:srgbClr val="32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1264808" y="125"/>
            <a:ext cx="5143500" cy="5143500"/>
          </a:xfrm>
          <a:prstGeom prst="flowChartDelay">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0" y="0"/>
            <a:ext cx="5143500" cy="5143500"/>
          </a:xfrm>
          <a:prstGeom prst="flowChartDelay">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332325" y="1096874"/>
            <a:ext cx="4339200" cy="2949900"/>
          </a:xfrm>
          <a:prstGeom prst="rect">
            <a:avLst/>
          </a:prstGeom>
          <a:noFill/>
        </p:spPr>
        <p:txBody>
          <a:bodyPr anchorCtr="0" anchor="ctr" bIns="91425" lIns="91425" spcFirstLastPara="1" rIns="91425" wrap="square" tIns="91425">
            <a:noAutofit/>
          </a:bodyPr>
          <a:lstStyle>
            <a:lvl1pPr lvl="0" algn="l">
              <a:lnSpc>
                <a:spcPct val="100000"/>
              </a:lnSpc>
              <a:spcBef>
                <a:spcPts val="0"/>
              </a:spcBef>
              <a:spcAft>
                <a:spcPts val="0"/>
              </a:spcAft>
              <a:buNone/>
              <a:defRPr b="1" sz="3600">
                <a:solidFill>
                  <a:srgbClr val="FFFFFF"/>
                </a:solidFill>
              </a:defRPr>
            </a:lvl1pPr>
            <a:lvl2pPr lvl="1" algn="l">
              <a:lnSpc>
                <a:spcPct val="100000"/>
              </a:lnSpc>
              <a:spcBef>
                <a:spcPts val="0"/>
              </a:spcBef>
              <a:spcAft>
                <a:spcPts val="0"/>
              </a:spcAft>
              <a:buNone/>
              <a:defRPr b="1" sz="3600">
                <a:solidFill>
                  <a:srgbClr val="FFFFFF"/>
                </a:solidFill>
              </a:defRPr>
            </a:lvl2pPr>
            <a:lvl3pPr lvl="2" algn="l">
              <a:lnSpc>
                <a:spcPct val="100000"/>
              </a:lnSpc>
              <a:spcBef>
                <a:spcPts val="0"/>
              </a:spcBef>
              <a:spcAft>
                <a:spcPts val="0"/>
              </a:spcAft>
              <a:buNone/>
              <a:defRPr b="1" sz="3600">
                <a:solidFill>
                  <a:srgbClr val="FFFFFF"/>
                </a:solidFill>
              </a:defRPr>
            </a:lvl3pPr>
            <a:lvl4pPr lvl="3" algn="l">
              <a:lnSpc>
                <a:spcPct val="100000"/>
              </a:lnSpc>
              <a:spcBef>
                <a:spcPts val="0"/>
              </a:spcBef>
              <a:spcAft>
                <a:spcPts val="0"/>
              </a:spcAft>
              <a:buNone/>
              <a:defRPr b="1" sz="3600">
                <a:solidFill>
                  <a:srgbClr val="FFFFFF"/>
                </a:solidFill>
              </a:defRPr>
            </a:lvl4pPr>
            <a:lvl5pPr lvl="4" algn="l">
              <a:lnSpc>
                <a:spcPct val="100000"/>
              </a:lnSpc>
              <a:spcBef>
                <a:spcPts val="0"/>
              </a:spcBef>
              <a:spcAft>
                <a:spcPts val="0"/>
              </a:spcAft>
              <a:buNone/>
              <a:defRPr b="1" sz="3600">
                <a:solidFill>
                  <a:srgbClr val="FFFFFF"/>
                </a:solidFill>
              </a:defRPr>
            </a:lvl5pPr>
            <a:lvl6pPr lvl="5" algn="l">
              <a:lnSpc>
                <a:spcPct val="100000"/>
              </a:lnSpc>
              <a:spcBef>
                <a:spcPts val="0"/>
              </a:spcBef>
              <a:spcAft>
                <a:spcPts val="0"/>
              </a:spcAft>
              <a:buNone/>
              <a:defRPr b="1" sz="3600">
                <a:solidFill>
                  <a:srgbClr val="FFFFFF"/>
                </a:solidFill>
              </a:defRPr>
            </a:lvl6pPr>
            <a:lvl7pPr lvl="6" algn="l">
              <a:lnSpc>
                <a:spcPct val="100000"/>
              </a:lnSpc>
              <a:spcBef>
                <a:spcPts val="0"/>
              </a:spcBef>
              <a:spcAft>
                <a:spcPts val="0"/>
              </a:spcAft>
              <a:buNone/>
              <a:defRPr b="1" sz="3600">
                <a:solidFill>
                  <a:srgbClr val="FFFFFF"/>
                </a:solidFill>
              </a:defRPr>
            </a:lvl7pPr>
            <a:lvl8pPr lvl="7" algn="l">
              <a:lnSpc>
                <a:spcPct val="100000"/>
              </a:lnSpc>
              <a:spcBef>
                <a:spcPts val="0"/>
              </a:spcBef>
              <a:spcAft>
                <a:spcPts val="0"/>
              </a:spcAft>
              <a:buNone/>
              <a:defRPr b="1" sz="3600">
                <a:solidFill>
                  <a:srgbClr val="FFFFFF"/>
                </a:solidFill>
              </a:defRPr>
            </a:lvl8pPr>
            <a:lvl9pPr lvl="8" algn="l">
              <a:lnSpc>
                <a:spcPct val="100000"/>
              </a:lnSpc>
              <a:spcBef>
                <a:spcPts val="0"/>
              </a:spcBef>
              <a:spcAft>
                <a:spcPts val="0"/>
              </a:spcAft>
              <a:buNone/>
              <a:defRPr b="1" sz="3600">
                <a:solidFill>
                  <a:srgbClr val="FFFFFF"/>
                </a:solidFill>
              </a:defRPr>
            </a:lvl9pPr>
          </a:lstStyle>
          <a:p/>
        </p:txBody>
      </p:sp>
      <p:sp>
        <p:nvSpPr>
          <p:cNvPr id="70" name="Google Shape;70;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5">
    <p:bg>
      <p:bgPr>
        <a:solidFill>
          <a:srgbClr val="FFFFFF"/>
        </a:solidFill>
      </p:bgPr>
    </p:bg>
    <p:spTree>
      <p:nvGrpSpPr>
        <p:cNvPr id="71" name="Shape 71"/>
        <p:cNvGrpSpPr/>
        <p:nvPr/>
      </p:nvGrpSpPr>
      <p:grpSpPr>
        <a:xfrm>
          <a:off x="0" y="0"/>
          <a:ext cx="0" cy="0"/>
          <a:chOff x="0" y="0"/>
          <a:chExt cx="0" cy="0"/>
        </a:xfrm>
      </p:grpSpPr>
      <p:sp>
        <p:nvSpPr>
          <p:cNvPr id="72" name="Google Shape;72;p15"/>
          <p:cNvSpPr/>
          <p:nvPr/>
        </p:nvSpPr>
        <p:spPr>
          <a:xfrm>
            <a:off x="0" y="0"/>
            <a:ext cx="9144000" cy="51435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2577075" y="125"/>
            <a:ext cx="5143500" cy="5143500"/>
          </a:xfrm>
          <a:prstGeom prst="flowChartDelay">
            <a:avLst/>
          </a:prstGeom>
          <a:solidFill>
            <a:srgbClr val="323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1264808" y="125"/>
            <a:ext cx="5143500" cy="5143500"/>
          </a:xfrm>
          <a:prstGeom prst="flowChartDelay">
            <a:avLst/>
          </a:prstGeom>
          <a:solidFill>
            <a:srgbClr val="1E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0" y="0"/>
            <a:ext cx="5143500" cy="5143500"/>
          </a:xfrm>
          <a:prstGeom prst="flowChartDelay">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type="title"/>
          </p:nvPr>
        </p:nvSpPr>
        <p:spPr>
          <a:xfrm>
            <a:off x="332325" y="1096874"/>
            <a:ext cx="4339200" cy="2949900"/>
          </a:xfrm>
          <a:prstGeom prst="rect">
            <a:avLst/>
          </a:prstGeom>
          <a:noFill/>
        </p:spPr>
        <p:txBody>
          <a:bodyPr anchorCtr="0" anchor="ctr" bIns="91425" lIns="91425" spcFirstLastPara="1" rIns="91425" wrap="square" tIns="91425">
            <a:noAutofit/>
          </a:bodyPr>
          <a:lstStyle>
            <a:lvl1pPr lvl="0" algn="l">
              <a:lnSpc>
                <a:spcPct val="100000"/>
              </a:lnSpc>
              <a:spcBef>
                <a:spcPts val="0"/>
              </a:spcBef>
              <a:spcAft>
                <a:spcPts val="0"/>
              </a:spcAft>
              <a:buNone/>
              <a:defRPr b="1" sz="3600">
                <a:solidFill>
                  <a:srgbClr val="FFFFFF"/>
                </a:solidFill>
              </a:defRPr>
            </a:lvl1pPr>
            <a:lvl2pPr lvl="1" algn="l">
              <a:lnSpc>
                <a:spcPct val="100000"/>
              </a:lnSpc>
              <a:spcBef>
                <a:spcPts val="0"/>
              </a:spcBef>
              <a:spcAft>
                <a:spcPts val="0"/>
              </a:spcAft>
              <a:buNone/>
              <a:defRPr b="1" sz="3600">
                <a:solidFill>
                  <a:srgbClr val="FFFFFF"/>
                </a:solidFill>
              </a:defRPr>
            </a:lvl2pPr>
            <a:lvl3pPr lvl="2" algn="l">
              <a:lnSpc>
                <a:spcPct val="100000"/>
              </a:lnSpc>
              <a:spcBef>
                <a:spcPts val="0"/>
              </a:spcBef>
              <a:spcAft>
                <a:spcPts val="0"/>
              </a:spcAft>
              <a:buNone/>
              <a:defRPr b="1" sz="3600">
                <a:solidFill>
                  <a:srgbClr val="FFFFFF"/>
                </a:solidFill>
              </a:defRPr>
            </a:lvl3pPr>
            <a:lvl4pPr lvl="3" algn="l">
              <a:lnSpc>
                <a:spcPct val="100000"/>
              </a:lnSpc>
              <a:spcBef>
                <a:spcPts val="0"/>
              </a:spcBef>
              <a:spcAft>
                <a:spcPts val="0"/>
              </a:spcAft>
              <a:buNone/>
              <a:defRPr b="1" sz="3600">
                <a:solidFill>
                  <a:srgbClr val="FFFFFF"/>
                </a:solidFill>
              </a:defRPr>
            </a:lvl4pPr>
            <a:lvl5pPr lvl="4" algn="l">
              <a:lnSpc>
                <a:spcPct val="100000"/>
              </a:lnSpc>
              <a:spcBef>
                <a:spcPts val="0"/>
              </a:spcBef>
              <a:spcAft>
                <a:spcPts val="0"/>
              </a:spcAft>
              <a:buNone/>
              <a:defRPr b="1" sz="3600">
                <a:solidFill>
                  <a:srgbClr val="FFFFFF"/>
                </a:solidFill>
              </a:defRPr>
            </a:lvl5pPr>
            <a:lvl6pPr lvl="5" algn="l">
              <a:lnSpc>
                <a:spcPct val="100000"/>
              </a:lnSpc>
              <a:spcBef>
                <a:spcPts val="0"/>
              </a:spcBef>
              <a:spcAft>
                <a:spcPts val="0"/>
              </a:spcAft>
              <a:buNone/>
              <a:defRPr b="1" sz="3600">
                <a:solidFill>
                  <a:srgbClr val="FFFFFF"/>
                </a:solidFill>
              </a:defRPr>
            </a:lvl6pPr>
            <a:lvl7pPr lvl="6" algn="l">
              <a:lnSpc>
                <a:spcPct val="100000"/>
              </a:lnSpc>
              <a:spcBef>
                <a:spcPts val="0"/>
              </a:spcBef>
              <a:spcAft>
                <a:spcPts val="0"/>
              </a:spcAft>
              <a:buNone/>
              <a:defRPr b="1" sz="3600">
                <a:solidFill>
                  <a:srgbClr val="FFFFFF"/>
                </a:solidFill>
              </a:defRPr>
            </a:lvl7pPr>
            <a:lvl8pPr lvl="7" algn="l">
              <a:lnSpc>
                <a:spcPct val="100000"/>
              </a:lnSpc>
              <a:spcBef>
                <a:spcPts val="0"/>
              </a:spcBef>
              <a:spcAft>
                <a:spcPts val="0"/>
              </a:spcAft>
              <a:buNone/>
              <a:defRPr b="1" sz="3600">
                <a:solidFill>
                  <a:srgbClr val="FFFFFF"/>
                </a:solidFill>
              </a:defRPr>
            </a:lvl8pPr>
            <a:lvl9pPr lvl="8" algn="l">
              <a:lnSpc>
                <a:spcPct val="100000"/>
              </a:lnSpc>
              <a:spcBef>
                <a:spcPts val="0"/>
              </a:spcBef>
              <a:spcAft>
                <a:spcPts val="0"/>
              </a:spcAft>
              <a:buNone/>
              <a:defRPr b="1" sz="3600">
                <a:solidFill>
                  <a:srgbClr val="FFFFFF"/>
                </a:solidFill>
              </a:defRPr>
            </a:lvl9pPr>
          </a:lstStyle>
          <a:p/>
        </p:txBody>
      </p:sp>
      <p:sp>
        <p:nvSpPr>
          <p:cNvPr id="77" name="Google Shape;77;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eepmind.com/blog/deepmind-and-blizzard-open-starcraft-ii-ai-research-environment/" TargetMode="External"/><Relationship Id="rId4" Type="http://schemas.openxmlformats.org/officeDocument/2006/relationships/hyperlink" Target="https://blog.openai.com/dota-2/" TargetMode="External"/><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hyperlink" Target="https://en.wikipedia.org/wiki/Markov_decision_proc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hyperlink" Target="https://blog.openai.com/evolution-strategies/" TargetMode="External"/><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vishal.bhalla@tum.de" TargetMode="External"/><Relationship Id="rId4" Type="http://schemas.openxmlformats.org/officeDocument/2006/relationships/image" Target="../media/image11.png"/><Relationship Id="rId9" Type="http://schemas.openxmlformats.org/officeDocument/2006/relationships/hyperlink" Target="https://twitter.com/vishy_punditry" TargetMode="External"/><Relationship Id="rId5" Type="http://schemas.openxmlformats.org/officeDocument/2006/relationships/hyperlink" Target="https://github.com/vishalbhalla" TargetMode="External"/><Relationship Id="rId6" Type="http://schemas.openxmlformats.org/officeDocument/2006/relationships/image" Target="../media/image8.png"/><Relationship Id="rId7" Type="http://schemas.openxmlformats.org/officeDocument/2006/relationships/hyperlink" Target="http://www.linkedin.com/in/vishalbhalla17" TargetMode="External"/><Relationship Id="rId8"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hyperlink" Target="https://medium.com/emergent-future/simple-reinforcement-learning-with-tensorflow-part-8-asynchronous-actor-critic-agents-a3c-c88f72a5e9f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hyperlink" Target="https://arxiv.org/pdf/1612.04936.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hyperlink" Target="http://www.maluuba.com/blog/2016/11/23/deep-reinforcement-learning-in-dialogue-system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38.png"/><Relationship Id="rId7" Type="http://schemas.openxmlformats.org/officeDocument/2006/relationships/image" Target="../media/image27.png"/><Relationship Id="rId8"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bair.berkeley.edu/" TargetMode="External"/><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hyperlink" Target="https://deepmind.com/blog/deepmind-office-canada-edmonton/" TargetMode="External"/><Relationship Id="rId7"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hyperlink" Target="https://www.nytimes.com/2015/05/22/science/robots-that-can-match-human-dexterity.html?_r=0"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hyperlink" Target="https://blog.openai.com/evolution-strategi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hyperlink" Target="https://blog.openai.com/better-exploration-with-parameter-nois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1" Type="http://schemas.openxmlformats.org/officeDocument/2006/relationships/hyperlink" Target="https://drive.google.com/file/d/0B_j5EZzjlxchV2l3TGJPdTljM1k/view" TargetMode="External"/><Relationship Id="rId10" Type="http://schemas.openxmlformats.org/officeDocument/2006/relationships/hyperlink" Target="http://www0.cs.ucl.ac.uk/staff/d.silver/web/Teaching.html" TargetMode="External"/><Relationship Id="rId12" Type="http://schemas.openxmlformats.org/officeDocument/2006/relationships/hyperlink" Target="https://www.deeprlbootcamp.berkeley.edu/" TargetMode="External"/><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medium.com/@m.alzantot/deep-reinforcement-learning-demystified-episode-0-2198c05a6124" TargetMode="External"/><Relationship Id="rId4" Type="http://schemas.openxmlformats.org/officeDocument/2006/relationships/hyperlink" Target="https://www.intelnervana.com/demystifying-deep-reinforcement-learning/" TargetMode="External"/><Relationship Id="rId9" Type="http://schemas.openxmlformats.org/officeDocument/2006/relationships/hyperlink" Target="http://incompleteideas.net/sutton/book/bookdraft2017june19.pdf" TargetMode="External"/><Relationship Id="rId5" Type="http://schemas.openxmlformats.org/officeDocument/2006/relationships/hyperlink" Target="http://www.maluuba.com/blog/2016/11/23/deep-reinforcement-learning-in-dialogue-systems" TargetMode="External"/><Relationship Id="rId6" Type="http://schemas.openxmlformats.org/officeDocument/2006/relationships/hyperlink" Target="https://medium.com/emergent-future/simple-reinforcement-learning-with-tensorflow-part-0-q-learning-with-tables-and-neural-networks-d195264329d0" TargetMode="External"/><Relationship Id="rId7" Type="http://schemas.openxmlformats.org/officeDocument/2006/relationships/hyperlink" Target="http://karpathy.github.io/2016/05/31/rl/" TargetMode="External"/><Relationship Id="rId8" Type="http://schemas.openxmlformats.org/officeDocument/2006/relationships/hyperlink" Target="https://github.com/williamFalcon/DeepRLHack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2.jpg"/><Relationship Id="rId4" Type="http://schemas.openxmlformats.org/officeDocument/2006/relationships/hyperlink" Target="http://travelblogadvice.com/wp-content/uploads/2010/11/question-mark.jp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9.jpg"/><Relationship Id="rId4" Type="http://schemas.openxmlformats.org/officeDocument/2006/relationships/hyperlink" Target="http://www.bethratzlaff.com/wp-content/uploads/2014/11/thankyou-300x276.jp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9.png"/><Relationship Id="rId4" Type="http://schemas.openxmlformats.org/officeDocument/2006/relationships/hyperlink" Target="http://techeffigytutorials.blogspot.com/2015/02/the-genetic-algorithm-explained.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s://www.theguardian.com/technology/2016/mar/15/googles-alphago-seals-4-1-victory-over-grandmaster-lee-sedol" TargetMode="External"/><Relationship Id="rId5" Type="http://schemas.openxmlformats.org/officeDocument/2006/relationships/image" Target="../media/image15.png"/><Relationship Id="rId6" Type="http://schemas.openxmlformats.org/officeDocument/2006/relationships/hyperlink" Target="https://twitter.com/DeepMindAI/status/86804087814047334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youtube.com/watch?v=TmPfTpjtdgg" TargetMode="External"/><Relationship Id="rId4" Type="http://schemas.openxmlformats.org/officeDocument/2006/relationships/hyperlink" Target="https://www.youtube.com/watch?v=TmPfTpjtdgg" TargetMode="External"/><Relationship Id="rId5" Type="http://schemas.openxmlformats.org/officeDocument/2006/relationships/hyperlink" Target="http://www.youtube.com/watch?v=TmPfTpjtdgg" TargetMode="External"/><Relationship Id="rId6"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0B73UNLtQIrHBQ0V3b2VNNkFKN1U/view" TargetMode="External"/><Relationship Id="rId4" Type="http://schemas.openxmlformats.org/officeDocument/2006/relationships/image" Target="../media/image1.png"/><Relationship Id="rId5" Type="http://schemas.openxmlformats.org/officeDocument/2006/relationships/hyperlink" Target="https://twitter.com/hardmaru/status/889215446150291458/video/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eepmind.com/blog/producing-flexible-behaviours-simulated-environments/" TargetMode="External"/><Relationship Id="rId4" Type="http://schemas.openxmlformats.org/officeDocument/2006/relationships/hyperlink" Target="http://drive.google.com/file/d/0B73UNLtQIrHBUWplVE9uQmczVDA/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24475" y="465975"/>
            <a:ext cx="6214800" cy="28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An Introduction to Deep Reinforcement Learning</a:t>
            </a:r>
            <a:endParaRPr sz="4800"/>
          </a:p>
        </p:txBody>
      </p:sp>
      <p:sp>
        <p:nvSpPr>
          <p:cNvPr id="83" name="Google Shape;83;p16"/>
          <p:cNvSpPr txBox="1"/>
          <p:nvPr>
            <p:ph idx="1" type="subTitle"/>
          </p:nvPr>
        </p:nvSpPr>
        <p:spPr>
          <a:xfrm>
            <a:off x="324475" y="3612600"/>
            <a:ext cx="6948300" cy="130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Vishal A. Bhalla</a:t>
            </a:r>
            <a:r>
              <a:rPr lang="en"/>
              <a:t> </a:t>
            </a:r>
            <a:endParaRPr/>
          </a:p>
          <a:p>
            <a:pPr indent="0" lvl="0" marL="0" rtl="0" algn="l">
              <a:spcBef>
                <a:spcPts val="0"/>
              </a:spcBef>
              <a:spcAft>
                <a:spcPts val="0"/>
              </a:spcAft>
              <a:buNone/>
            </a:pPr>
            <a:r>
              <a:rPr lang="en"/>
              <a:t>Technical University of Munich (TUM), Germany</a:t>
            </a:r>
            <a:endParaRPr/>
          </a:p>
          <a:p>
            <a:pPr indent="0" lvl="0" marL="0" rtl="0" algn="l">
              <a:spcBef>
                <a:spcPts val="0"/>
              </a:spcBef>
              <a:spcAft>
                <a:spcPts val="0"/>
              </a:spcAft>
              <a:buNone/>
            </a:pPr>
            <a:r>
              <a:rPr lang="en"/>
              <a:t>Talk @ </a:t>
            </a:r>
            <a:r>
              <a:rPr lang="en" u="sng"/>
              <a:t>Big Data &amp; Data Science Meetup | Bogotá, Colombia</a:t>
            </a:r>
            <a:r>
              <a:rPr lang="en"/>
              <a:t>, </a:t>
            </a:r>
            <a:r>
              <a:rPr i="1" lang="en"/>
              <a:t>4</a:t>
            </a:r>
            <a:r>
              <a:rPr baseline="30000" i="1" lang="en"/>
              <a:t>th </a:t>
            </a:r>
            <a:r>
              <a:rPr i="1" lang="en"/>
              <a:t>Sep ‘17.</a:t>
            </a:r>
            <a:endParaRPr/>
          </a:p>
        </p:txBody>
      </p:sp>
      <p:sp>
        <p:nvSpPr>
          <p:cNvPr id="84" name="Google Shape;8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Applications (4)</a:t>
            </a:r>
            <a:endParaRPr sz="2400"/>
          </a:p>
        </p:txBody>
      </p:sp>
      <p:sp>
        <p:nvSpPr>
          <p:cNvPr id="172" name="Google Shape;172;p25"/>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AI research in the real-time strategy game StarCraft II &amp; DOTA 2</a:t>
            </a:r>
            <a:endParaRPr sz="1600"/>
          </a:p>
        </p:txBody>
      </p:sp>
      <p:sp>
        <p:nvSpPr>
          <p:cNvPr id="173" name="Google Shape;173;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5"/>
          <p:cNvSpPr txBox="1"/>
          <p:nvPr/>
        </p:nvSpPr>
        <p:spPr>
          <a:xfrm>
            <a:off x="890100" y="4612550"/>
            <a:ext cx="7363800" cy="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(L) </a:t>
            </a:r>
            <a:r>
              <a:rPr lang="en" sz="600" u="sng">
                <a:solidFill>
                  <a:schemeClr val="hlink"/>
                </a:solidFill>
                <a:hlinkClick r:id="rId3"/>
              </a:rPr>
              <a:t>SC2LE - an RL environment based on StarCraft II from DeepMind &amp; Blizzard </a:t>
            </a:r>
            <a:r>
              <a:rPr lang="en" sz="600"/>
              <a:t>and (R) </a:t>
            </a:r>
            <a:r>
              <a:rPr lang="en" sz="600" u="sng">
                <a:solidFill>
                  <a:schemeClr val="hlink"/>
                </a:solidFill>
                <a:hlinkClick r:id="rId4"/>
              </a:rPr>
              <a:t>A bot which beats the world’s top professionals at 1v1 matches of Dota 2 under standard tournament rules</a:t>
            </a:r>
            <a:endParaRPr sz="600"/>
          </a:p>
        </p:txBody>
      </p:sp>
      <p:pic>
        <p:nvPicPr>
          <p:cNvPr descr="Advances.png" id="175" name="Google Shape;175;p25"/>
          <p:cNvPicPr preferRelativeResize="0"/>
          <p:nvPr/>
        </p:nvPicPr>
        <p:blipFill>
          <a:blip r:embed="rId5">
            <a:alphaModFix/>
          </a:blip>
          <a:stretch>
            <a:fillRect/>
          </a:stretch>
        </p:blipFill>
        <p:spPr>
          <a:xfrm>
            <a:off x="1654762" y="1374400"/>
            <a:ext cx="5834483" cy="3248349"/>
          </a:xfrm>
          <a:prstGeom prst="rect">
            <a:avLst/>
          </a:prstGeom>
          <a:noFill/>
          <a:ln>
            <a:noFill/>
          </a:ln>
        </p:spPr>
      </p:pic>
      <p:sp>
        <p:nvSpPr>
          <p:cNvPr id="176" name="Google Shape;176;p25"/>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32325" y="1096874"/>
            <a:ext cx="4339200" cy="29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RL Theory &amp; Concepts</a:t>
            </a:r>
            <a:endParaRPr/>
          </a:p>
        </p:txBody>
      </p:sp>
      <p:sp>
        <p:nvSpPr>
          <p:cNvPr id="182" name="Google Shape;18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2400"/>
              <a:t>Reinforcement Learning (RL)</a:t>
            </a:r>
            <a:endParaRPr sz="2400"/>
          </a:p>
        </p:txBody>
      </p:sp>
      <p:sp>
        <p:nvSpPr>
          <p:cNvPr id="188" name="Google Shape;188;p27"/>
          <p:cNvSpPr txBox="1"/>
          <p:nvPr>
            <p:ph idx="1" type="body"/>
          </p:nvPr>
        </p:nvSpPr>
        <p:spPr>
          <a:xfrm>
            <a:off x="311700" y="959050"/>
            <a:ext cx="8520600" cy="9036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Inspired by research into animal learning</a:t>
            </a:r>
            <a:endParaRPr sz="1600"/>
          </a:p>
          <a:p>
            <a:pPr indent="-330200" lvl="0" marL="457200" marR="0" rtl="0" algn="l">
              <a:lnSpc>
                <a:spcPct val="115000"/>
              </a:lnSpc>
              <a:spcBef>
                <a:spcPts val="0"/>
              </a:spcBef>
              <a:spcAft>
                <a:spcPts val="0"/>
              </a:spcAft>
              <a:buSzPts val="1600"/>
              <a:buChar char="●"/>
            </a:pPr>
            <a:r>
              <a:rPr lang="en" sz="1600"/>
              <a:t>Correct input/label pairs are never presented</a:t>
            </a:r>
            <a:endParaRPr sz="1600"/>
          </a:p>
          <a:p>
            <a:pPr indent="-330200" lvl="0" marL="457200" marR="0" rtl="0" algn="l">
              <a:lnSpc>
                <a:spcPct val="115000"/>
              </a:lnSpc>
              <a:spcBef>
                <a:spcPts val="0"/>
              </a:spcBef>
              <a:spcAft>
                <a:spcPts val="0"/>
              </a:spcAft>
              <a:buSzPts val="1600"/>
              <a:buChar char="●"/>
            </a:pPr>
            <a:r>
              <a:rPr lang="en" sz="1600"/>
              <a:t>On-line performance focus</a:t>
            </a:r>
            <a:endParaRPr sz="1600"/>
          </a:p>
        </p:txBody>
      </p:sp>
      <p:sp>
        <p:nvSpPr>
          <p:cNvPr id="189" name="Google Shape;189;p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27"/>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191" name="Google Shape;191;p27"/>
          <p:cNvSpPr txBox="1"/>
          <p:nvPr>
            <p:ph idx="1" type="body"/>
          </p:nvPr>
        </p:nvSpPr>
        <p:spPr>
          <a:xfrm>
            <a:off x="311700" y="1797250"/>
            <a:ext cx="8520600" cy="1169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Used in environments where,</a:t>
            </a:r>
            <a:endParaRPr sz="1600"/>
          </a:p>
          <a:p>
            <a:pPr indent="-330200" lvl="1" marL="914400" marR="0" rtl="0" algn="l">
              <a:lnSpc>
                <a:spcPct val="115000"/>
              </a:lnSpc>
              <a:spcBef>
                <a:spcPts val="0"/>
              </a:spcBef>
              <a:spcAft>
                <a:spcPts val="0"/>
              </a:spcAft>
              <a:buSzPts val="1600"/>
              <a:buChar char="○"/>
            </a:pPr>
            <a:r>
              <a:rPr lang="en" sz="1600"/>
              <a:t>No analytic solution</a:t>
            </a:r>
            <a:endParaRPr sz="1600"/>
          </a:p>
          <a:p>
            <a:pPr indent="-330200" lvl="1" marL="914400" marR="0" rtl="0" algn="l">
              <a:lnSpc>
                <a:spcPct val="115000"/>
              </a:lnSpc>
              <a:spcBef>
                <a:spcPts val="0"/>
              </a:spcBef>
              <a:spcAft>
                <a:spcPts val="0"/>
              </a:spcAft>
              <a:buSzPts val="1600"/>
              <a:buChar char="○"/>
            </a:pPr>
            <a:r>
              <a:rPr lang="en" sz="1600"/>
              <a:t>Simulation Model</a:t>
            </a:r>
            <a:endParaRPr sz="1600"/>
          </a:p>
          <a:p>
            <a:pPr indent="-330200" lvl="1" marL="914400" marR="0" rtl="0" algn="l">
              <a:lnSpc>
                <a:spcPct val="115000"/>
              </a:lnSpc>
              <a:spcBef>
                <a:spcPts val="0"/>
              </a:spcBef>
              <a:spcAft>
                <a:spcPts val="0"/>
              </a:spcAft>
              <a:buSzPts val="1600"/>
              <a:buChar char="○"/>
            </a:pPr>
            <a:r>
              <a:rPr lang="en" sz="1600"/>
              <a:t>Interaction only</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Typical RL scenario</a:t>
            </a:r>
            <a:endParaRPr sz="2400"/>
          </a:p>
        </p:txBody>
      </p:sp>
      <p:sp>
        <p:nvSpPr>
          <p:cNvPr id="197" name="Google Shape;197;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28"/>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grpSp>
        <p:nvGrpSpPr>
          <p:cNvPr id="199" name="Google Shape;199;p28"/>
          <p:cNvGrpSpPr/>
          <p:nvPr/>
        </p:nvGrpSpPr>
        <p:grpSpPr>
          <a:xfrm>
            <a:off x="1571200" y="1389450"/>
            <a:ext cx="6194550" cy="3146775"/>
            <a:chOff x="1571200" y="1389450"/>
            <a:chExt cx="6194550" cy="3146775"/>
          </a:xfrm>
        </p:grpSpPr>
        <p:sp>
          <p:nvSpPr>
            <p:cNvPr id="200" name="Google Shape;200;p28"/>
            <p:cNvSpPr/>
            <p:nvPr/>
          </p:nvSpPr>
          <p:spPr>
            <a:xfrm>
              <a:off x="3311550" y="1389450"/>
              <a:ext cx="2673300" cy="586200"/>
            </a:xfrm>
            <a:prstGeom prst="roundRect">
              <a:avLst>
                <a:gd fmla="val 16667" name="adj"/>
              </a:avLst>
            </a:prstGeom>
            <a:solidFill>
              <a:srgbClr val="3C78D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rPr>
                <a:t>Environment</a:t>
              </a:r>
              <a:endParaRPr b="1" sz="1800">
                <a:solidFill>
                  <a:schemeClr val="lt1"/>
                </a:solidFill>
              </a:endParaRPr>
            </a:p>
          </p:txBody>
        </p:sp>
        <p:grpSp>
          <p:nvGrpSpPr>
            <p:cNvPr id="201" name="Google Shape;201;p28"/>
            <p:cNvGrpSpPr/>
            <p:nvPr/>
          </p:nvGrpSpPr>
          <p:grpSpPr>
            <a:xfrm>
              <a:off x="4218150" y="3050938"/>
              <a:ext cx="888300" cy="1485287"/>
              <a:chOff x="4218150" y="3050938"/>
              <a:chExt cx="888300" cy="1485287"/>
            </a:xfrm>
          </p:grpSpPr>
          <p:pic>
            <p:nvPicPr>
              <p:cNvPr id="202" name="Google Shape;202;p28"/>
              <p:cNvPicPr preferRelativeResize="0"/>
              <p:nvPr/>
            </p:nvPicPr>
            <p:blipFill>
              <a:blip r:embed="rId3">
                <a:alphaModFix/>
              </a:blip>
              <a:stretch>
                <a:fillRect/>
              </a:stretch>
            </p:blipFill>
            <p:spPr>
              <a:xfrm>
                <a:off x="4218212" y="3050938"/>
                <a:ext cx="888175" cy="1469112"/>
              </a:xfrm>
              <a:prstGeom prst="rect">
                <a:avLst/>
              </a:prstGeom>
              <a:noFill/>
              <a:ln>
                <a:noFill/>
              </a:ln>
            </p:spPr>
          </p:pic>
          <p:sp>
            <p:nvSpPr>
              <p:cNvPr id="203" name="Google Shape;203;p28"/>
              <p:cNvSpPr txBox="1"/>
              <p:nvPr/>
            </p:nvSpPr>
            <p:spPr>
              <a:xfrm>
                <a:off x="4218150" y="4404825"/>
                <a:ext cx="8883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Agent</a:t>
                </a:r>
                <a:endParaRPr b="1" sz="1800"/>
              </a:p>
            </p:txBody>
          </p:sp>
        </p:grpSp>
        <p:grpSp>
          <p:nvGrpSpPr>
            <p:cNvPr id="204" name="Google Shape;204;p28"/>
            <p:cNvGrpSpPr/>
            <p:nvPr/>
          </p:nvGrpSpPr>
          <p:grpSpPr>
            <a:xfrm>
              <a:off x="5106388" y="1682494"/>
              <a:ext cx="2659362" cy="2103000"/>
              <a:chOff x="5106388" y="1682494"/>
              <a:chExt cx="2659362" cy="2103000"/>
            </a:xfrm>
          </p:grpSpPr>
          <p:cxnSp>
            <p:nvCxnSpPr>
              <p:cNvPr id="205" name="Google Shape;205;p28"/>
              <p:cNvCxnSpPr>
                <a:stCxn id="202" idx="3"/>
                <a:endCxn id="200" idx="3"/>
              </p:cNvCxnSpPr>
              <p:nvPr/>
            </p:nvCxnSpPr>
            <p:spPr>
              <a:xfrm flipH="1" rot="10800000">
                <a:off x="5106388" y="1682494"/>
                <a:ext cx="878400" cy="2103000"/>
              </a:xfrm>
              <a:prstGeom prst="curvedConnector3">
                <a:avLst>
                  <a:gd fmla="val 185765" name="adj1"/>
                </a:avLst>
              </a:prstGeom>
              <a:noFill/>
              <a:ln cap="flat" cmpd="sng" w="9525">
                <a:solidFill>
                  <a:schemeClr val="dk2"/>
                </a:solidFill>
                <a:prstDash val="solid"/>
                <a:round/>
                <a:headEnd len="med" w="med" type="none"/>
                <a:tailEnd len="med" w="med" type="triangle"/>
              </a:ln>
            </p:spPr>
          </p:cxnSp>
          <p:sp>
            <p:nvSpPr>
              <p:cNvPr id="206" name="Google Shape;206;p28"/>
              <p:cNvSpPr txBox="1"/>
              <p:nvPr/>
            </p:nvSpPr>
            <p:spPr>
              <a:xfrm>
                <a:off x="6877450" y="2626800"/>
                <a:ext cx="8883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Action</a:t>
                </a:r>
                <a:endParaRPr sz="1800"/>
              </a:p>
            </p:txBody>
          </p:sp>
        </p:grpSp>
        <p:grpSp>
          <p:nvGrpSpPr>
            <p:cNvPr id="207" name="Google Shape;207;p28"/>
            <p:cNvGrpSpPr/>
            <p:nvPr/>
          </p:nvGrpSpPr>
          <p:grpSpPr>
            <a:xfrm>
              <a:off x="2915050" y="1682550"/>
              <a:ext cx="1303100" cy="2103000"/>
              <a:chOff x="2915050" y="1682550"/>
              <a:chExt cx="1303100" cy="2103000"/>
            </a:xfrm>
          </p:grpSpPr>
          <p:cxnSp>
            <p:nvCxnSpPr>
              <p:cNvPr id="208" name="Google Shape;208;p28"/>
              <p:cNvCxnSpPr>
                <a:stCxn id="200" idx="1"/>
                <a:endCxn id="202" idx="1"/>
              </p:cNvCxnSpPr>
              <p:nvPr/>
            </p:nvCxnSpPr>
            <p:spPr>
              <a:xfrm>
                <a:off x="3311550" y="1682550"/>
                <a:ext cx="906600" cy="2103000"/>
              </a:xfrm>
              <a:prstGeom prst="curvedConnector3">
                <a:avLst>
                  <a:gd fmla="val -63495" name="adj1"/>
                </a:avLst>
              </a:prstGeom>
              <a:noFill/>
              <a:ln cap="flat" cmpd="sng" w="9525">
                <a:solidFill>
                  <a:schemeClr val="dk2"/>
                </a:solidFill>
                <a:prstDash val="solid"/>
                <a:round/>
                <a:headEnd len="med" w="med" type="none"/>
                <a:tailEnd len="med" w="med" type="triangle"/>
              </a:ln>
            </p:spPr>
          </p:cxnSp>
          <p:sp>
            <p:nvSpPr>
              <p:cNvPr id="209" name="Google Shape;209;p28"/>
              <p:cNvSpPr txBox="1"/>
              <p:nvPr/>
            </p:nvSpPr>
            <p:spPr>
              <a:xfrm>
                <a:off x="2915050" y="2626800"/>
                <a:ext cx="8883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State</a:t>
                </a:r>
                <a:endParaRPr sz="1800"/>
              </a:p>
            </p:txBody>
          </p:sp>
        </p:grpSp>
        <p:grpSp>
          <p:nvGrpSpPr>
            <p:cNvPr id="210" name="Google Shape;210;p28"/>
            <p:cNvGrpSpPr/>
            <p:nvPr/>
          </p:nvGrpSpPr>
          <p:grpSpPr>
            <a:xfrm>
              <a:off x="1571200" y="1682550"/>
              <a:ext cx="2646950" cy="2787900"/>
              <a:chOff x="1571200" y="1682550"/>
              <a:chExt cx="2646950" cy="2787900"/>
            </a:xfrm>
          </p:grpSpPr>
          <p:cxnSp>
            <p:nvCxnSpPr>
              <p:cNvPr id="211" name="Google Shape;211;p28"/>
              <p:cNvCxnSpPr>
                <a:stCxn id="200" idx="1"/>
                <a:endCxn id="203" idx="1"/>
              </p:cNvCxnSpPr>
              <p:nvPr/>
            </p:nvCxnSpPr>
            <p:spPr>
              <a:xfrm>
                <a:off x="3311550" y="1682550"/>
                <a:ext cx="906600" cy="2787900"/>
              </a:xfrm>
              <a:prstGeom prst="curvedConnector3">
                <a:avLst>
                  <a:gd fmla="val -141096" name="adj1"/>
                </a:avLst>
              </a:prstGeom>
              <a:noFill/>
              <a:ln cap="flat" cmpd="sng" w="9525">
                <a:solidFill>
                  <a:schemeClr val="dk2"/>
                </a:solidFill>
                <a:prstDash val="solid"/>
                <a:round/>
                <a:headEnd len="med" w="med" type="none"/>
                <a:tailEnd len="med" w="med" type="triangle"/>
              </a:ln>
            </p:spPr>
          </p:cxnSp>
          <p:sp>
            <p:nvSpPr>
              <p:cNvPr id="212" name="Google Shape;212;p28"/>
              <p:cNvSpPr txBox="1"/>
              <p:nvPr/>
            </p:nvSpPr>
            <p:spPr>
              <a:xfrm>
                <a:off x="1571200" y="3833925"/>
                <a:ext cx="988500" cy="1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Reward</a:t>
                </a:r>
                <a:endParaRPr sz="1800"/>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Markov Decision Processes (MDPs)</a:t>
            </a:r>
            <a:endParaRPr sz="2400"/>
          </a:p>
        </p:txBody>
      </p:sp>
      <p:sp>
        <p:nvSpPr>
          <p:cNvPr id="218" name="Google Shape;218;p2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9"/>
          <p:cNvSpPr txBox="1"/>
          <p:nvPr>
            <p:ph idx="1" type="body"/>
          </p:nvPr>
        </p:nvSpPr>
        <p:spPr>
          <a:xfrm>
            <a:off x="311700" y="959050"/>
            <a:ext cx="4895100" cy="39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Tuple &lt;S, A, P, R, 𝛾, H &gt;</a:t>
            </a:r>
            <a:endParaRPr sz="1600"/>
          </a:p>
        </p:txBody>
      </p:sp>
      <p:grpSp>
        <p:nvGrpSpPr>
          <p:cNvPr id="220" name="Google Shape;220;p29"/>
          <p:cNvGrpSpPr/>
          <p:nvPr/>
        </p:nvGrpSpPr>
        <p:grpSpPr>
          <a:xfrm>
            <a:off x="4984675" y="1640750"/>
            <a:ext cx="3810000" cy="3048000"/>
            <a:chOff x="4984675" y="1640750"/>
            <a:chExt cx="3810000" cy="3048000"/>
          </a:xfrm>
        </p:grpSpPr>
        <p:pic>
          <p:nvPicPr>
            <p:cNvPr id="221" name="Google Shape;221;p29"/>
            <p:cNvPicPr preferRelativeResize="0"/>
            <p:nvPr/>
          </p:nvPicPr>
          <p:blipFill>
            <a:blip r:embed="rId3">
              <a:alphaModFix/>
            </a:blip>
            <a:stretch>
              <a:fillRect/>
            </a:stretch>
          </p:blipFill>
          <p:spPr>
            <a:xfrm>
              <a:off x="4984675" y="1640750"/>
              <a:ext cx="3810000" cy="3048000"/>
            </a:xfrm>
            <a:prstGeom prst="rect">
              <a:avLst/>
            </a:prstGeom>
            <a:noFill/>
            <a:ln>
              <a:noFill/>
            </a:ln>
          </p:spPr>
        </p:pic>
        <p:sp>
          <p:nvSpPr>
            <p:cNvPr id="222" name="Google Shape;222;p29"/>
            <p:cNvSpPr txBox="1"/>
            <p:nvPr/>
          </p:nvSpPr>
          <p:spPr>
            <a:xfrm>
              <a:off x="6348325" y="4443225"/>
              <a:ext cx="1082700" cy="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         A simple MDP </a:t>
              </a:r>
              <a:br>
                <a:rPr lang="en" sz="600"/>
              </a:br>
              <a:r>
                <a:rPr lang="en" sz="600"/>
                <a:t>Image courtesy: </a:t>
              </a:r>
              <a:r>
                <a:rPr lang="en" sz="600" u="sng">
                  <a:solidFill>
                    <a:schemeClr val="hlink"/>
                  </a:solidFill>
                  <a:hlinkClick r:id="rId4"/>
                </a:rPr>
                <a:t>Wikipedia</a:t>
              </a:r>
              <a:endParaRPr sz="600"/>
            </a:p>
          </p:txBody>
        </p:sp>
      </p:grpSp>
      <p:sp>
        <p:nvSpPr>
          <p:cNvPr id="223" name="Google Shape;223;p29"/>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224" name="Google Shape;224;p29"/>
          <p:cNvSpPr txBox="1"/>
          <p:nvPr>
            <p:ph idx="1" type="body"/>
          </p:nvPr>
        </p:nvSpPr>
        <p:spPr>
          <a:xfrm>
            <a:off x="311700" y="1340050"/>
            <a:ext cx="4895100" cy="62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State transition model p(s</a:t>
            </a:r>
            <a:r>
              <a:rPr baseline="-25000" lang="en" sz="1600"/>
              <a:t>t+1</a:t>
            </a:r>
            <a:r>
              <a:rPr lang="en" sz="1600"/>
              <a:t> | s</a:t>
            </a:r>
            <a:r>
              <a:rPr baseline="-25000" lang="en" sz="1600"/>
              <a:t>t</a:t>
            </a:r>
            <a:r>
              <a:rPr lang="en" sz="1600"/>
              <a:t>, a</a:t>
            </a:r>
            <a:r>
              <a:rPr baseline="-25000" lang="en" sz="1600"/>
              <a:t>t</a:t>
            </a:r>
            <a:r>
              <a:rPr lang="en" sz="1600"/>
              <a:t>) where,</a:t>
            </a:r>
            <a:br>
              <a:rPr lang="en" sz="1600"/>
            </a:br>
            <a:r>
              <a:rPr lang="en" sz="1600"/>
              <a:t>	s - state &amp; a - action</a:t>
            </a:r>
            <a:endParaRPr sz="1600"/>
          </a:p>
        </p:txBody>
      </p:sp>
      <p:sp>
        <p:nvSpPr>
          <p:cNvPr id="225" name="Google Shape;225;p29"/>
          <p:cNvSpPr txBox="1"/>
          <p:nvPr>
            <p:ph idx="1" type="body"/>
          </p:nvPr>
        </p:nvSpPr>
        <p:spPr>
          <a:xfrm>
            <a:off x="311700" y="1949650"/>
            <a:ext cx="4895100" cy="62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Reward p(r</a:t>
            </a:r>
            <a:r>
              <a:rPr baseline="-25000" lang="en" sz="1600"/>
              <a:t>t+1</a:t>
            </a:r>
            <a:r>
              <a:rPr lang="en" sz="1600"/>
              <a:t> | s</a:t>
            </a:r>
            <a:r>
              <a:rPr baseline="-25000" lang="en" sz="1600"/>
              <a:t>t</a:t>
            </a:r>
            <a:r>
              <a:rPr lang="en" sz="1600"/>
              <a:t>, a</a:t>
            </a:r>
            <a:r>
              <a:rPr baseline="-25000" lang="en" sz="1600"/>
              <a:t>t</a:t>
            </a:r>
            <a:r>
              <a:rPr lang="en" sz="1600"/>
              <a:t>)</a:t>
            </a:r>
            <a:endParaRPr sz="1600"/>
          </a:p>
          <a:p>
            <a:pPr indent="-330200" lvl="1" marL="914400" rtl="0" algn="l">
              <a:spcBef>
                <a:spcPts val="0"/>
              </a:spcBef>
              <a:spcAft>
                <a:spcPts val="0"/>
              </a:spcAft>
              <a:buSzPts val="1600"/>
              <a:buChar char="○"/>
            </a:pPr>
            <a:r>
              <a:rPr lang="en" sz="1600"/>
              <a:t>Depends on the current state and the </a:t>
            </a:r>
            <a:br>
              <a:rPr lang="en" sz="1600"/>
            </a:br>
            <a:r>
              <a:rPr lang="en" sz="1600"/>
              <a:t>action performed</a:t>
            </a:r>
            <a:endParaRPr sz="1600"/>
          </a:p>
        </p:txBody>
      </p:sp>
      <p:sp>
        <p:nvSpPr>
          <p:cNvPr id="226" name="Google Shape;226;p29"/>
          <p:cNvSpPr txBox="1"/>
          <p:nvPr>
            <p:ph idx="1" type="body"/>
          </p:nvPr>
        </p:nvSpPr>
        <p:spPr>
          <a:xfrm>
            <a:off x="311700" y="2864050"/>
            <a:ext cx="4895100" cy="62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Discount factor 𝛾 ∈ [0,1]</a:t>
            </a:r>
            <a:endParaRPr sz="1600"/>
          </a:p>
          <a:p>
            <a:pPr indent="-330200" lvl="1" marL="914400" rtl="0" algn="l">
              <a:spcBef>
                <a:spcPts val="0"/>
              </a:spcBef>
              <a:spcAft>
                <a:spcPts val="0"/>
              </a:spcAft>
              <a:buSzPts val="1600"/>
              <a:buChar char="○"/>
            </a:pPr>
            <a:r>
              <a:rPr lang="en" sz="1600"/>
              <a:t>Controls the importance of future rewards</a:t>
            </a:r>
            <a:endParaRPr sz="1600"/>
          </a:p>
        </p:txBody>
      </p:sp>
      <p:sp>
        <p:nvSpPr>
          <p:cNvPr id="227" name="Google Shape;227;p29"/>
          <p:cNvSpPr txBox="1"/>
          <p:nvPr>
            <p:ph idx="1" type="body"/>
          </p:nvPr>
        </p:nvSpPr>
        <p:spPr>
          <a:xfrm>
            <a:off x="311700" y="3626050"/>
            <a:ext cx="4431300" cy="9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Deterministic vs Stochastic environment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Policy</a:t>
            </a:r>
            <a:endParaRPr sz="2400"/>
          </a:p>
        </p:txBody>
      </p:sp>
      <p:sp>
        <p:nvSpPr>
          <p:cNvPr id="233" name="Google Shape;233;p30"/>
          <p:cNvSpPr txBox="1"/>
          <p:nvPr>
            <p:ph idx="1" type="body"/>
          </p:nvPr>
        </p:nvSpPr>
        <p:spPr>
          <a:xfrm>
            <a:off x="311700" y="959050"/>
            <a:ext cx="8520600" cy="9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Agent - Choice of which action to perform</a:t>
            </a:r>
            <a:endParaRPr sz="1600"/>
          </a:p>
          <a:p>
            <a:pPr indent="-330200" lvl="0" marL="457200" marR="0" rtl="0" algn="l">
              <a:lnSpc>
                <a:spcPct val="115000"/>
              </a:lnSpc>
              <a:spcBef>
                <a:spcPts val="0"/>
              </a:spcBef>
              <a:spcAft>
                <a:spcPts val="0"/>
              </a:spcAft>
              <a:buSzPts val="1600"/>
              <a:buChar char="●"/>
            </a:pPr>
            <a:r>
              <a:rPr lang="en" sz="1600"/>
              <a:t>Policy - F</a:t>
            </a:r>
            <a:r>
              <a:rPr lang="en" sz="1600"/>
              <a:t>unction of current environment state</a:t>
            </a:r>
            <a:endParaRPr sz="1600"/>
          </a:p>
          <a:p>
            <a:pPr indent="-330200" lvl="0" marL="457200" marR="0" rtl="0" algn="l">
              <a:lnSpc>
                <a:spcPct val="115000"/>
              </a:lnSpc>
              <a:spcBef>
                <a:spcPts val="0"/>
              </a:spcBef>
              <a:spcAft>
                <a:spcPts val="0"/>
              </a:spcAft>
              <a:buSzPts val="1600"/>
              <a:buChar char="●"/>
            </a:pPr>
            <a:r>
              <a:rPr lang="en" sz="1600"/>
              <a:t>Action - Returns the best one</a:t>
            </a:r>
            <a:endParaRPr sz="1600"/>
          </a:p>
        </p:txBody>
      </p:sp>
      <p:sp>
        <p:nvSpPr>
          <p:cNvPr id="234" name="Google Shape;234;p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5" name="Google Shape;235;p30"/>
          <p:cNvPicPr preferRelativeResize="0"/>
          <p:nvPr/>
        </p:nvPicPr>
        <p:blipFill>
          <a:blip r:embed="rId3">
            <a:alphaModFix/>
          </a:blip>
          <a:stretch>
            <a:fillRect/>
          </a:stretch>
        </p:blipFill>
        <p:spPr>
          <a:xfrm>
            <a:off x="6207400" y="1282025"/>
            <a:ext cx="1442925" cy="271000"/>
          </a:xfrm>
          <a:prstGeom prst="rect">
            <a:avLst/>
          </a:prstGeom>
          <a:noFill/>
          <a:ln>
            <a:noFill/>
          </a:ln>
        </p:spPr>
      </p:pic>
      <p:sp>
        <p:nvSpPr>
          <p:cNvPr id="236" name="Google Shape;236;p30"/>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grpSp>
        <p:nvGrpSpPr>
          <p:cNvPr id="237" name="Google Shape;237;p30"/>
          <p:cNvGrpSpPr/>
          <p:nvPr/>
        </p:nvGrpSpPr>
        <p:grpSpPr>
          <a:xfrm>
            <a:off x="2149037" y="2360912"/>
            <a:ext cx="4845925" cy="2268088"/>
            <a:chOff x="2149037" y="2360912"/>
            <a:chExt cx="4845925" cy="2268088"/>
          </a:xfrm>
        </p:grpSpPr>
        <p:sp>
          <p:nvSpPr>
            <p:cNvPr id="238" name="Google Shape;238;p30"/>
            <p:cNvSpPr txBox="1"/>
            <p:nvPr/>
          </p:nvSpPr>
          <p:spPr>
            <a:xfrm>
              <a:off x="3545525" y="4358100"/>
              <a:ext cx="19932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a:t>
              </a:r>
              <a:r>
                <a:rPr lang="en" sz="600" u="sng">
                  <a:solidFill>
                    <a:schemeClr val="hlink"/>
                  </a:solidFill>
                  <a:hlinkClick r:id="rId4"/>
                </a:rPr>
                <a:t>OpenAI Blog on Evolution Strategies</a:t>
              </a:r>
              <a:endParaRPr sz="600"/>
            </a:p>
          </p:txBody>
        </p:sp>
        <p:pic>
          <p:nvPicPr>
            <p:cNvPr id="239" name="Google Shape;239;p30"/>
            <p:cNvPicPr preferRelativeResize="0"/>
            <p:nvPr/>
          </p:nvPicPr>
          <p:blipFill>
            <a:blip r:embed="rId5">
              <a:alphaModFix/>
            </a:blip>
            <a:stretch>
              <a:fillRect/>
            </a:stretch>
          </p:blipFill>
          <p:spPr>
            <a:xfrm>
              <a:off x="2149037" y="2360912"/>
              <a:ext cx="4845925" cy="19972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Rewards</a:t>
            </a:r>
            <a:endParaRPr sz="2400"/>
          </a:p>
        </p:txBody>
      </p:sp>
      <p:sp>
        <p:nvSpPr>
          <p:cNvPr id="245" name="Google Shape;245;p31"/>
          <p:cNvSpPr txBox="1"/>
          <p:nvPr>
            <p:ph idx="1" type="body"/>
          </p:nvPr>
        </p:nvSpPr>
        <p:spPr>
          <a:xfrm>
            <a:off x="311700" y="959050"/>
            <a:ext cx="8520600" cy="653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Agent’s goal: Pick best policy that maximises total reward</a:t>
            </a:r>
            <a:endParaRPr sz="1600"/>
          </a:p>
          <a:p>
            <a:pPr indent="-330200" lvl="0" marL="457200" rtl="0" algn="l">
              <a:spcBef>
                <a:spcPts val="0"/>
              </a:spcBef>
              <a:spcAft>
                <a:spcPts val="0"/>
              </a:spcAft>
              <a:buSzPts val="1600"/>
              <a:buChar char="●"/>
            </a:pPr>
            <a:r>
              <a:rPr lang="en" sz="1600"/>
              <a:t>Naive approach - Sum up rewards at each time step</a:t>
            </a:r>
            <a:endParaRPr sz="1600"/>
          </a:p>
          <a:p>
            <a:pPr indent="0" lvl="0" marL="0" rtl="0" algn="l">
              <a:spcBef>
                <a:spcPts val="1600"/>
              </a:spcBef>
              <a:spcAft>
                <a:spcPts val="1600"/>
              </a:spcAft>
              <a:buNone/>
            </a:pPr>
            <a:r>
              <a:rPr lang="en" sz="1600"/>
              <a:t> </a:t>
            </a:r>
            <a:endParaRPr sz="1600"/>
          </a:p>
        </p:txBody>
      </p:sp>
      <p:sp>
        <p:nvSpPr>
          <p:cNvPr id="246" name="Google Shape;246;p3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7" name="Google Shape;247;p31"/>
          <p:cNvPicPr preferRelativeResize="0"/>
          <p:nvPr/>
        </p:nvPicPr>
        <p:blipFill>
          <a:blip r:embed="rId3">
            <a:alphaModFix/>
          </a:blip>
          <a:stretch>
            <a:fillRect/>
          </a:stretch>
        </p:blipFill>
        <p:spPr>
          <a:xfrm>
            <a:off x="2609788" y="1586975"/>
            <a:ext cx="3924424" cy="711275"/>
          </a:xfrm>
          <a:prstGeom prst="rect">
            <a:avLst/>
          </a:prstGeom>
          <a:noFill/>
          <a:ln>
            <a:noFill/>
          </a:ln>
        </p:spPr>
      </p:pic>
      <p:sp>
        <p:nvSpPr>
          <p:cNvPr id="248" name="Google Shape;248;p31"/>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249" name="Google Shape;249;p31"/>
          <p:cNvSpPr txBox="1"/>
          <p:nvPr>
            <p:ph idx="1" type="body"/>
          </p:nvPr>
        </p:nvSpPr>
        <p:spPr>
          <a:xfrm>
            <a:off x="271050" y="1617800"/>
            <a:ext cx="6926700" cy="779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1600"/>
          </a:p>
          <a:p>
            <a:pPr indent="457200" lvl="0" marL="0" marR="0" rtl="0" algn="l">
              <a:lnSpc>
                <a:spcPct val="115000"/>
              </a:lnSpc>
              <a:spcBef>
                <a:spcPts val="1600"/>
              </a:spcBef>
              <a:spcAft>
                <a:spcPts val="1600"/>
              </a:spcAft>
              <a:buNone/>
            </a:pPr>
            <a:br>
              <a:rPr lang="en" sz="1600"/>
            </a:br>
            <a:r>
              <a:rPr lang="en" sz="1600"/>
              <a:t>	where, T is the horizon (episode length) which can be infinity</a:t>
            </a:r>
            <a:endParaRPr sz="1600"/>
          </a:p>
        </p:txBody>
      </p:sp>
      <p:sp>
        <p:nvSpPr>
          <p:cNvPr id="250" name="Google Shape;250;p31"/>
          <p:cNvSpPr txBox="1"/>
          <p:nvPr>
            <p:ph idx="1" type="body"/>
          </p:nvPr>
        </p:nvSpPr>
        <p:spPr>
          <a:xfrm>
            <a:off x="311700" y="2864050"/>
            <a:ext cx="8520600" cy="972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Discount factor (𝛾) importance</a:t>
            </a:r>
            <a:endParaRPr sz="1600"/>
          </a:p>
          <a:p>
            <a:pPr indent="-330200" lvl="1" marL="914400" rtl="0" algn="l">
              <a:spcBef>
                <a:spcPts val="0"/>
              </a:spcBef>
              <a:spcAft>
                <a:spcPts val="0"/>
              </a:spcAft>
              <a:buSzPts val="1600"/>
              <a:buChar char="○"/>
            </a:pPr>
            <a:r>
              <a:rPr lang="en" sz="1600"/>
              <a:t>Reward doesn’t go to infinity as 0 ≤ 𝛾 ≤ 1</a:t>
            </a:r>
            <a:endParaRPr sz="1600"/>
          </a:p>
          <a:p>
            <a:pPr indent="-330200" lvl="1" marL="914400" rtl="0" algn="l">
              <a:spcBef>
                <a:spcPts val="0"/>
              </a:spcBef>
              <a:spcAft>
                <a:spcPts val="0"/>
              </a:spcAft>
              <a:buSzPts val="1600"/>
              <a:buChar char="○"/>
            </a:pPr>
            <a:r>
              <a:rPr lang="en" sz="1600"/>
              <a:t>Preference for immediate rewards</a:t>
            </a:r>
            <a:endParaRPr sz="1600"/>
          </a:p>
          <a:p>
            <a:pPr indent="0" lvl="0" marL="0" rtl="0" algn="l">
              <a:spcBef>
                <a:spcPts val="1600"/>
              </a:spcBef>
              <a:spcAft>
                <a:spcPts val="1600"/>
              </a:spcAft>
              <a:buNone/>
            </a:pPr>
            <a:r>
              <a:t/>
            </a:r>
            <a:endParaRPr sz="1600"/>
          </a:p>
        </p:txBody>
      </p:sp>
      <p:sp>
        <p:nvSpPr>
          <p:cNvPr id="251" name="Google Shape;251;p31"/>
          <p:cNvSpPr txBox="1"/>
          <p:nvPr>
            <p:ph idx="1" type="body"/>
          </p:nvPr>
        </p:nvSpPr>
        <p:spPr>
          <a:xfrm>
            <a:off x="311575" y="3776750"/>
            <a:ext cx="8520600" cy="7113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Eg: Robots learning to walk</a:t>
            </a:r>
            <a:endParaRPr sz="1600"/>
          </a:p>
          <a:p>
            <a:pPr indent="-330200" lvl="1" marL="914400" marR="0" rtl="0" algn="l">
              <a:lnSpc>
                <a:spcPct val="115000"/>
              </a:lnSpc>
              <a:spcBef>
                <a:spcPts val="0"/>
              </a:spcBef>
              <a:spcAft>
                <a:spcPts val="0"/>
              </a:spcAft>
              <a:buSzPts val="1600"/>
              <a:buChar char="○"/>
            </a:pPr>
            <a:r>
              <a:rPr lang="en" sz="1600"/>
              <a:t>Reward: Head position</a:t>
            </a:r>
            <a:endParaRPr sz="1600"/>
          </a:p>
          <a:p>
            <a:pPr indent="0" lvl="0" marL="0" marR="0" rtl="0" algn="l">
              <a:lnSpc>
                <a:spcPct val="115000"/>
              </a:lnSpc>
              <a:spcBef>
                <a:spcPts val="16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Policy Decision</a:t>
            </a:r>
            <a:endParaRPr sz="2400"/>
          </a:p>
        </p:txBody>
      </p:sp>
      <p:sp>
        <p:nvSpPr>
          <p:cNvPr id="257" name="Google Shape;257;p32"/>
          <p:cNvSpPr txBox="1"/>
          <p:nvPr>
            <p:ph idx="1" type="body"/>
          </p:nvPr>
        </p:nvSpPr>
        <p:spPr>
          <a:xfrm>
            <a:off x="311700" y="959050"/>
            <a:ext cx="8520600" cy="8607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b="1" lang="en" sz="1600"/>
              <a:t>Brute force</a:t>
            </a:r>
            <a:endParaRPr b="1" sz="1600"/>
          </a:p>
          <a:p>
            <a:pPr indent="-330200" lvl="1" marL="914400" marR="0" rtl="0" algn="l">
              <a:lnSpc>
                <a:spcPct val="115000"/>
              </a:lnSpc>
              <a:spcBef>
                <a:spcPts val="0"/>
              </a:spcBef>
              <a:spcAft>
                <a:spcPts val="0"/>
              </a:spcAft>
              <a:buSzPts val="1600"/>
              <a:buChar char="○"/>
            </a:pPr>
            <a:r>
              <a:rPr lang="en" sz="1600"/>
              <a:t>Sample returns after following each policy</a:t>
            </a:r>
            <a:endParaRPr sz="1600"/>
          </a:p>
          <a:p>
            <a:pPr indent="-330200" lvl="1" marL="914400" marR="0" rtl="0" algn="l">
              <a:lnSpc>
                <a:spcPct val="115000"/>
              </a:lnSpc>
              <a:spcBef>
                <a:spcPts val="0"/>
              </a:spcBef>
              <a:spcAft>
                <a:spcPts val="0"/>
              </a:spcAft>
              <a:buSzPts val="1600"/>
              <a:buChar char="○"/>
            </a:pPr>
            <a:r>
              <a:rPr lang="en" sz="1600"/>
              <a:t>Chose one with largest expected return</a:t>
            </a:r>
            <a:endParaRPr sz="1600"/>
          </a:p>
        </p:txBody>
      </p:sp>
      <p:sp>
        <p:nvSpPr>
          <p:cNvPr id="258" name="Google Shape;258;p3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9" name="Google Shape;259;p32"/>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260" name="Google Shape;260;p32"/>
          <p:cNvSpPr txBox="1"/>
          <p:nvPr>
            <p:ph idx="1" type="body"/>
          </p:nvPr>
        </p:nvSpPr>
        <p:spPr>
          <a:xfrm>
            <a:off x="311700" y="1797250"/>
            <a:ext cx="8520600" cy="8607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b="1" lang="en" sz="1600"/>
              <a:t>Issues</a:t>
            </a:r>
            <a:endParaRPr b="1" sz="1600"/>
          </a:p>
          <a:p>
            <a:pPr indent="-330200" lvl="1" marL="914400" marR="0" rtl="0" algn="l">
              <a:lnSpc>
                <a:spcPct val="115000"/>
              </a:lnSpc>
              <a:spcBef>
                <a:spcPts val="0"/>
              </a:spcBef>
              <a:spcAft>
                <a:spcPts val="0"/>
              </a:spcAft>
              <a:buSzPts val="1600"/>
              <a:buChar char="○"/>
            </a:pPr>
            <a:r>
              <a:rPr lang="en" sz="1600"/>
              <a:t>Large or infinite policies</a:t>
            </a:r>
            <a:endParaRPr sz="1600"/>
          </a:p>
          <a:p>
            <a:pPr indent="-330200" lvl="1" marL="914400" marR="0" rtl="0" algn="l">
              <a:lnSpc>
                <a:spcPct val="115000"/>
              </a:lnSpc>
              <a:spcBef>
                <a:spcPts val="0"/>
              </a:spcBef>
              <a:spcAft>
                <a:spcPts val="0"/>
              </a:spcAft>
              <a:buSzPts val="1600"/>
              <a:buChar char="○"/>
            </a:pPr>
            <a:r>
              <a:rPr lang="en" sz="1600"/>
              <a:t>Large no. of samples required to handle variance of returns</a:t>
            </a:r>
            <a:endParaRPr sz="1600"/>
          </a:p>
        </p:txBody>
      </p:sp>
      <p:sp>
        <p:nvSpPr>
          <p:cNvPr id="261" name="Google Shape;261;p32"/>
          <p:cNvSpPr txBox="1"/>
          <p:nvPr>
            <p:ph idx="1" type="body"/>
          </p:nvPr>
        </p:nvSpPr>
        <p:spPr>
          <a:xfrm>
            <a:off x="311700" y="2711650"/>
            <a:ext cx="8520600" cy="8607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b="1" lang="en" sz="1600"/>
              <a:t>Solutions</a:t>
            </a:r>
            <a:endParaRPr b="1" sz="1600"/>
          </a:p>
          <a:p>
            <a:pPr indent="-330200" lvl="1" marL="914400" marR="0" rtl="0" algn="l">
              <a:lnSpc>
                <a:spcPct val="115000"/>
              </a:lnSpc>
              <a:spcBef>
                <a:spcPts val="0"/>
              </a:spcBef>
              <a:spcAft>
                <a:spcPts val="0"/>
              </a:spcAft>
              <a:buSzPts val="1600"/>
              <a:buChar char="○"/>
            </a:pPr>
            <a:r>
              <a:rPr lang="en" sz="1600"/>
              <a:t>Give some structure</a:t>
            </a:r>
            <a:endParaRPr sz="1600"/>
          </a:p>
          <a:p>
            <a:pPr indent="-330200" lvl="1" marL="914400" marR="0" rtl="0" algn="l">
              <a:lnSpc>
                <a:spcPct val="115000"/>
              </a:lnSpc>
              <a:spcBef>
                <a:spcPts val="0"/>
              </a:spcBef>
              <a:spcAft>
                <a:spcPts val="0"/>
              </a:spcAft>
              <a:buSzPts val="1600"/>
              <a:buChar char="○"/>
            </a:pPr>
            <a:r>
              <a:rPr lang="en" sz="1600"/>
              <a:t>Allow samples of one policy to influence estimates of other</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Types</a:t>
            </a:r>
            <a:endParaRPr sz="2400"/>
          </a:p>
        </p:txBody>
      </p:sp>
      <p:sp>
        <p:nvSpPr>
          <p:cNvPr id="267" name="Google Shape;267;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Model based</a:t>
            </a:r>
            <a:endParaRPr b="1" sz="1600"/>
          </a:p>
          <a:p>
            <a:pPr indent="-330200" lvl="0" marL="914400" rtl="0" algn="l">
              <a:spcBef>
                <a:spcPts val="0"/>
              </a:spcBef>
              <a:spcAft>
                <a:spcPts val="0"/>
              </a:spcAft>
              <a:buSzPts val="1600"/>
              <a:buAutoNum type="arabicPeriod"/>
            </a:pPr>
            <a:r>
              <a:rPr lang="en" sz="1600"/>
              <a:t>Agent knows the MDP model</a:t>
            </a:r>
            <a:br>
              <a:rPr lang="en" sz="1600"/>
            </a:br>
            <a:endParaRPr sz="1600"/>
          </a:p>
          <a:p>
            <a:pPr indent="-330200" lvl="0" marL="914400" rtl="0" algn="l">
              <a:spcBef>
                <a:spcPts val="0"/>
              </a:spcBef>
              <a:spcAft>
                <a:spcPts val="0"/>
              </a:spcAft>
              <a:buSzPts val="1600"/>
              <a:buAutoNum type="arabicPeriod"/>
            </a:pPr>
            <a:r>
              <a:rPr lang="en" sz="1600"/>
              <a:t>A</a:t>
            </a:r>
            <a:r>
              <a:rPr lang="en" sz="1600"/>
              <a:t>gent uses it to (offline) plan actions before any interactions with environment</a:t>
            </a:r>
            <a:endParaRPr sz="1600"/>
          </a:p>
          <a:p>
            <a:pPr indent="-330200" lvl="0" marL="914400" rtl="0" algn="l">
              <a:spcBef>
                <a:spcPts val="0"/>
              </a:spcBef>
              <a:spcAft>
                <a:spcPts val="0"/>
              </a:spcAft>
              <a:buSzPts val="1600"/>
              <a:buAutoNum type="arabicPeriod"/>
            </a:pPr>
            <a:r>
              <a:rPr lang="en" sz="1600" u="sng"/>
              <a:t>Eg:</a:t>
            </a:r>
            <a:r>
              <a:rPr lang="en" sz="1600"/>
              <a:t> Value-iteration &amp; policy-iteration</a:t>
            </a:r>
            <a:endParaRPr sz="1600"/>
          </a:p>
        </p:txBody>
      </p:sp>
      <p:sp>
        <p:nvSpPr>
          <p:cNvPr id="269" name="Google Shape;269;p3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Model Free</a:t>
            </a:r>
            <a:endParaRPr b="1" sz="1600"/>
          </a:p>
          <a:p>
            <a:pPr indent="-330200" lvl="0" marL="914400" rtl="0" algn="l">
              <a:spcBef>
                <a:spcPts val="0"/>
              </a:spcBef>
              <a:spcAft>
                <a:spcPts val="0"/>
              </a:spcAft>
              <a:buSzPts val="1600"/>
              <a:buAutoNum type="arabicPeriod"/>
            </a:pPr>
            <a:r>
              <a:rPr lang="en" sz="1600"/>
              <a:t>Initial knowledge about possible state-actions but not MDP model</a:t>
            </a:r>
            <a:endParaRPr sz="1600"/>
          </a:p>
          <a:p>
            <a:pPr indent="-330200" lvl="0" marL="914400" rtl="0" algn="l">
              <a:spcBef>
                <a:spcPts val="0"/>
              </a:spcBef>
              <a:spcAft>
                <a:spcPts val="0"/>
              </a:spcAft>
              <a:buSzPts val="1600"/>
              <a:buAutoNum type="arabicPeriod"/>
            </a:pPr>
            <a:r>
              <a:rPr lang="en" sz="1600"/>
              <a:t>I</a:t>
            </a:r>
            <a:r>
              <a:rPr lang="en" sz="1600"/>
              <a:t>mproves (online) through learning from the interactions with the environment</a:t>
            </a:r>
            <a:endParaRPr sz="1600"/>
          </a:p>
          <a:p>
            <a:pPr indent="-330200" lvl="0" marL="914400" rtl="0" algn="l">
              <a:spcBef>
                <a:spcPts val="0"/>
              </a:spcBef>
              <a:spcAft>
                <a:spcPts val="0"/>
              </a:spcAft>
              <a:buSzPts val="1600"/>
              <a:buAutoNum type="arabicPeriod"/>
            </a:pPr>
            <a:r>
              <a:rPr lang="en" sz="1600" u="sng"/>
              <a:t>Eg:</a:t>
            </a:r>
            <a:r>
              <a:rPr lang="en" sz="1600"/>
              <a:t> Q-Learning</a:t>
            </a:r>
            <a:endParaRPr sz="1600"/>
          </a:p>
        </p:txBody>
      </p:sp>
      <p:sp>
        <p:nvSpPr>
          <p:cNvPr id="270" name="Google Shape;270;p33"/>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Value Function</a:t>
            </a:r>
            <a:endParaRPr sz="2400"/>
          </a:p>
        </p:txBody>
      </p:sp>
      <p:sp>
        <p:nvSpPr>
          <p:cNvPr id="276" name="Google Shape;276;p34"/>
          <p:cNvSpPr txBox="1"/>
          <p:nvPr>
            <p:ph idx="1" type="body"/>
          </p:nvPr>
        </p:nvSpPr>
        <p:spPr>
          <a:xfrm>
            <a:off x="311700" y="959050"/>
            <a:ext cx="8520600" cy="90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Goodness of a state</a:t>
            </a:r>
            <a:endParaRPr sz="1600"/>
          </a:p>
          <a:p>
            <a:pPr indent="-330200" lvl="0" marL="457200" rtl="0" algn="l">
              <a:spcBef>
                <a:spcPts val="0"/>
              </a:spcBef>
              <a:spcAft>
                <a:spcPts val="0"/>
              </a:spcAft>
              <a:buSzPts val="1600"/>
              <a:buChar char="●"/>
            </a:pPr>
            <a:r>
              <a:rPr lang="en" sz="1600"/>
              <a:t>Expected total reward from start state s</a:t>
            </a:r>
            <a:endParaRPr sz="1600"/>
          </a:p>
          <a:p>
            <a:pPr indent="-330200" lvl="0" marL="457200" marR="0" rtl="0" algn="l">
              <a:lnSpc>
                <a:spcPct val="115000"/>
              </a:lnSpc>
              <a:spcBef>
                <a:spcPts val="0"/>
              </a:spcBef>
              <a:spcAft>
                <a:spcPts val="0"/>
              </a:spcAft>
              <a:buSzPts val="1600"/>
              <a:buChar char="●"/>
            </a:pPr>
            <a:r>
              <a:rPr lang="en" sz="1600"/>
              <a:t>Depends on the policy</a:t>
            </a:r>
            <a:endParaRPr b="1" sz="1600"/>
          </a:p>
        </p:txBody>
      </p:sp>
      <p:sp>
        <p:nvSpPr>
          <p:cNvPr id="277" name="Google Shape;277;p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4"/>
          <p:cNvPicPr preferRelativeResize="0"/>
          <p:nvPr/>
        </p:nvPicPr>
        <p:blipFill>
          <a:blip r:embed="rId3">
            <a:alphaModFix/>
          </a:blip>
          <a:stretch>
            <a:fillRect/>
          </a:stretch>
        </p:blipFill>
        <p:spPr>
          <a:xfrm>
            <a:off x="2788925" y="1800250"/>
            <a:ext cx="3566150" cy="793475"/>
          </a:xfrm>
          <a:prstGeom prst="rect">
            <a:avLst/>
          </a:prstGeom>
          <a:noFill/>
          <a:ln>
            <a:noFill/>
          </a:ln>
        </p:spPr>
      </p:pic>
      <p:pic>
        <p:nvPicPr>
          <p:cNvPr id="279" name="Google Shape;279;p34"/>
          <p:cNvPicPr preferRelativeResize="0"/>
          <p:nvPr/>
        </p:nvPicPr>
        <p:blipFill>
          <a:blip r:embed="rId4">
            <a:alphaModFix/>
          </a:blip>
          <a:stretch>
            <a:fillRect/>
          </a:stretch>
        </p:blipFill>
        <p:spPr>
          <a:xfrm>
            <a:off x="2841917" y="3266125"/>
            <a:ext cx="3460170" cy="393600"/>
          </a:xfrm>
          <a:prstGeom prst="rect">
            <a:avLst/>
          </a:prstGeom>
          <a:noFill/>
          <a:ln>
            <a:noFill/>
          </a:ln>
        </p:spPr>
      </p:pic>
      <p:pic>
        <p:nvPicPr>
          <p:cNvPr id="280" name="Google Shape;280;p34"/>
          <p:cNvPicPr preferRelativeResize="0"/>
          <p:nvPr/>
        </p:nvPicPr>
        <p:blipFill>
          <a:blip r:embed="rId5">
            <a:alphaModFix/>
          </a:blip>
          <a:stretch>
            <a:fillRect/>
          </a:stretch>
        </p:blipFill>
        <p:spPr>
          <a:xfrm>
            <a:off x="2802925" y="4196150"/>
            <a:ext cx="3538146" cy="393600"/>
          </a:xfrm>
          <a:prstGeom prst="rect">
            <a:avLst/>
          </a:prstGeom>
          <a:noFill/>
          <a:ln>
            <a:noFill/>
          </a:ln>
        </p:spPr>
      </p:pic>
      <p:sp>
        <p:nvSpPr>
          <p:cNvPr id="281" name="Google Shape;281;p34"/>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282" name="Google Shape;282;p34"/>
          <p:cNvSpPr txBox="1"/>
          <p:nvPr>
            <p:ph idx="1" type="body"/>
          </p:nvPr>
        </p:nvSpPr>
        <p:spPr>
          <a:xfrm>
            <a:off x="311700" y="2711650"/>
            <a:ext cx="8520600" cy="4293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There exists an optimal value function with the highest value</a:t>
            </a:r>
            <a:endParaRPr b="1" sz="1600"/>
          </a:p>
        </p:txBody>
      </p:sp>
      <p:sp>
        <p:nvSpPr>
          <p:cNvPr id="283" name="Google Shape;283;p34"/>
          <p:cNvSpPr txBox="1"/>
          <p:nvPr>
            <p:ph idx="1" type="body"/>
          </p:nvPr>
        </p:nvSpPr>
        <p:spPr>
          <a:xfrm>
            <a:off x="311700" y="3702250"/>
            <a:ext cx="8520600" cy="4293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Optimal policy </a:t>
            </a:r>
            <a:r>
              <a:rPr b="1" i="1" lang="en" sz="1600"/>
              <a:t>𝛑*</a:t>
            </a:r>
            <a:endParaRPr b="1" sz="1600"/>
          </a:p>
          <a:p>
            <a:pPr indent="0" lvl="0" marL="0" marR="0" rtl="0" algn="l">
              <a:lnSpc>
                <a:spcPct val="115000"/>
              </a:lnSpc>
              <a:spcBef>
                <a:spcPts val="1600"/>
              </a:spcBef>
              <a:spcAft>
                <a:spcPts val="1600"/>
              </a:spcAft>
              <a:buNone/>
            </a:pPr>
            <a:r>
              <a:t/>
            </a:r>
            <a:endParaRPr b="1"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About Me</a:t>
            </a:r>
            <a:endParaRPr sz="2400"/>
          </a:p>
        </p:txBody>
      </p:sp>
      <p:sp>
        <p:nvSpPr>
          <p:cNvPr id="90" name="Google Shape;90;p17"/>
          <p:cNvSpPr txBox="1"/>
          <p:nvPr>
            <p:ph idx="1" type="body"/>
          </p:nvPr>
        </p:nvSpPr>
        <p:spPr>
          <a:xfrm>
            <a:off x="311700" y="1152475"/>
            <a:ext cx="8520600" cy="119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Masters Student in Informatics (CS) at Technical University of Munich (TUM)</a:t>
            </a:r>
            <a:endParaRPr sz="1600"/>
          </a:p>
          <a:p>
            <a:pPr indent="-330200" lvl="1" marL="914400" rtl="0" algn="l">
              <a:spcBef>
                <a:spcPts val="0"/>
              </a:spcBef>
              <a:spcAft>
                <a:spcPts val="0"/>
              </a:spcAft>
              <a:buSzPts val="1600"/>
              <a:buChar char="○"/>
            </a:pPr>
            <a:r>
              <a:rPr lang="en" sz="1600"/>
              <a:t>Major focus in Artificial Intelligence (AI) &amp; </a:t>
            </a:r>
            <a:r>
              <a:rPr lang="en" sz="1600"/>
              <a:t>Natural Language Understanding (NLU)</a:t>
            </a:r>
            <a:endParaRPr sz="1600"/>
          </a:p>
          <a:p>
            <a:pPr indent="-330200" lvl="1" marL="914400" rtl="0" algn="l">
              <a:spcBef>
                <a:spcPts val="0"/>
              </a:spcBef>
              <a:spcAft>
                <a:spcPts val="0"/>
              </a:spcAft>
              <a:buSzPts val="1600"/>
              <a:buChar char="○"/>
            </a:pPr>
            <a:r>
              <a:rPr lang="en" sz="1600"/>
              <a:t>Applied wide range of Machine Learning (ML) algorithms in Automotive, </a:t>
            </a:r>
            <a:r>
              <a:rPr lang="en" sz="1600"/>
              <a:t>Robotics, </a:t>
            </a:r>
            <a:r>
              <a:rPr lang="en" sz="1600"/>
              <a:t>Medical Imaging &amp; Security domains</a:t>
            </a:r>
            <a:endParaRPr sz="1600"/>
          </a:p>
        </p:txBody>
      </p:sp>
      <p:sp>
        <p:nvSpPr>
          <p:cNvPr id="91" name="Google Shape;91;p17"/>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a:t>
            </a:r>
            <a:r>
              <a:rPr lang="en" sz="700">
                <a:solidFill>
                  <a:srgbClr val="212121"/>
                </a:solidFill>
                <a:highlight>
                  <a:srgbClr val="FFFFFF"/>
                </a:highlight>
              </a:rPr>
              <a:t>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a:t>
            </a:r>
            <a:r>
              <a:rPr lang="en" sz="700">
                <a:solidFill>
                  <a:srgbClr val="212121"/>
                </a:solidFill>
                <a:highlight>
                  <a:schemeClr val="lt1"/>
                </a:highlight>
              </a:rPr>
              <a:t> @ </a:t>
            </a:r>
            <a:r>
              <a:rPr lang="en" sz="700">
                <a:solidFill>
                  <a:srgbClr val="212121"/>
                </a:solidFill>
                <a:highlight>
                  <a:schemeClr val="lt1"/>
                </a:highlight>
              </a:rPr>
              <a:t>Bogotá, Colombia</a:t>
            </a:r>
            <a:r>
              <a:rPr lang="en" sz="700">
                <a:solidFill>
                  <a:srgbClr val="212121"/>
                </a:solidFill>
                <a:highlight>
                  <a:schemeClr val="lt1"/>
                </a:highlight>
              </a:rPr>
              <a:t>		      </a:t>
            </a:r>
            <a:r>
              <a:rPr lang="en" sz="700">
                <a:solidFill>
                  <a:schemeClr val="dk2"/>
                </a:solidFill>
              </a:rPr>
              <a:t>Vishal Bhalla, Student M Sc. Informatics @ TUM</a:t>
            </a:r>
            <a:endParaRPr sz="700"/>
          </a:p>
        </p:txBody>
      </p:sp>
      <p:grpSp>
        <p:nvGrpSpPr>
          <p:cNvPr id="92" name="Google Shape;92;p17"/>
          <p:cNvGrpSpPr/>
          <p:nvPr/>
        </p:nvGrpSpPr>
        <p:grpSpPr>
          <a:xfrm>
            <a:off x="1004055" y="3404363"/>
            <a:ext cx="7135890" cy="270811"/>
            <a:chOff x="1004055" y="3404363"/>
            <a:chExt cx="7135890" cy="270811"/>
          </a:xfrm>
        </p:grpSpPr>
        <p:pic>
          <p:nvPicPr>
            <p:cNvPr id="93" name="Google Shape;93;p17">
              <a:hlinkClick r:id="rId3"/>
            </p:cNvPr>
            <p:cNvPicPr preferRelativeResize="0"/>
            <p:nvPr/>
          </p:nvPicPr>
          <p:blipFill>
            <a:blip r:embed="rId4">
              <a:alphaModFix/>
            </a:blip>
            <a:stretch>
              <a:fillRect/>
            </a:stretch>
          </p:blipFill>
          <p:spPr>
            <a:xfrm>
              <a:off x="1004055" y="3407520"/>
              <a:ext cx="2540632" cy="264513"/>
            </a:xfrm>
            <a:prstGeom prst="rect">
              <a:avLst/>
            </a:prstGeom>
            <a:noFill/>
            <a:ln>
              <a:noFill/>
            </a:ln>
          </p:spPr>
        </p:pic>
        <p:pic>
          <p:nvPicPr>
            <p:cNvPr id="94" name="Google Shape;94;p17">
              <a:hlinkClick r:id="rId5"/>
            </p:cNvPr>
            <p:cNvPicPr preferRelativeResize="0"/>
            <p:nvPr/>
          </p:nvPicPr>
          <p:blipFill>
            <a:blip r:embed="rId6">
              <a:alphaModFix/>
            </a:blip>
            <a:stretch>
              <a:fillRect/>
            </a:stretch>
          </p:blipFill>
          <p:spPr>
            <a:xfrm>
              <a:off x="3248877" y="3407520"/>
              <a:ext cx="1762759" cy="264513"/>
            </a:xfrm>
            <a:prstGeom prst="rect">
              <a:avLst/>
            </a:prstGeom>
            <a:noFill/>
            <a:ln>
              <a:noFill/>
            </a:ln>
          </p:spPr>
        </p:pic>
        <p:pic>
          <p:nvPicPr>
            <p:cNvPr id="95" name="Google Shape;95;p17">
              <a:hlinkClick r:id="rId7"/>
            </p:cNvPr>
            <p:cNvPicPr preferRelativeResize="0"/>
            <p:nvPr/>
          </p:nvPicPr>
          <p:blipFill>
            <a:blip r:embed="rId8">
              <a:alphaModFix/>
            </a:blip>
            <a:stretch>
              <a:fillRect/>
            </a:stretch>
          </p:blipFill>
          <p:spPr>
            <a:xfrm>
              <a:off x="4696644" y="3404363"/>
              <a:ext cx="1913315" cy="270811"/>
            </a:xfrm>
            <a:prstGeom prst="rect">
              <a:avLst/>
            </a:prstGeom>
            <a:noFill/>
            <a:ln>
              <a:noFill/>
            </a:ln>
          </p:spPr>
        </p:pic>
        <p:pic>
          <p:nvPicPr>
            <p:cNvPr id="96" name="Google Shape;96;p17">
              <a:hlinkClick r:id="rId9"/>
            </p:cNvPr>
            <p:cNvPicPr preferRelativeResize="0"/>
            <p:nvPr/>
          </p:nvPicPr>
          <p:blipFill>
            <a:blip r:embed="rId10">
              <a:alphaModFix/>
            </a:blip>
            <a:stretch>
              <a:fillRect/>
            </a:stretch>
          </p:blipFill>
          <p:spPr>
            <a:xfrm>
              <a:off x="6345820" y="3407520"/>
              <a:ext cx="1794125" cy="264513"/>
            </a:xfrm>
            <a:prstGeom prst="rect">
              <a:avLst/>
            </a:prstGeom>
            <a:noFill/>
            <a:ln>
              <a:noFill/>
            </a:ln>
          </p:spPr>
        </p:pic>
      </p:grpSp>
      <p:sp>
        <p:nvSpPr>
          <p:cNvPr id="97" name="Google Shape;97;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 name="Google Shape;98;p17"/>
          <p:cNvSpPr txBox="1"/>
          <p:nvPr>
            <p:ph idx="1" type="body"/>
          </p:nvPr>
        </p:nvSpPr>
        <p:spPr>
          <a:xfrm>
            <a:off x="311700" y="2295475"/>
            <a:ext cx="8520600" cy="119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Interested in exploring Deep Reinforcement Learning (RL) methods for NLU &amp; Dialogue Systems </a:t>
            </a:r>
            <a:endParaRPr sz="1600"/>
          </a:p>
          <a:p>
            <a:pPr indent="-330200" lvl="0" marL="457200" rtl="0" algn="l">
              <a:spcBef>
                <a:spcPts val="0"/>
              </a:spcBef>
              <a:spcAft>
                <a:spcPts val="0"/>
              </a:spcAft>
              <a:buSzPts val="1600"/>
              <a:buChar char="●"/>
            </a:pPr>
            <a:r>
              <a:rPr lang="en" sz="1600"/>
              <a:t>Happy to connect for collaborations on novel and challenging projects</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Value Iteration</a:t>
            </a:r>
            <a:endParaRPr sz="2400"/>
          </a:p>
        </p:txBody>
      </p:sp>
      <p:sp>
        <p:nvSpPr>
          <p:cNvPr id="289" name="Google Shape;289;p35"/>
          <p:cNvSpPr txBox="1"/>
          <p:nvPr>
            <p:ph idx="1" type="body"/>
          </p:nvPr>
        </p:nvSpPr>
        <p:spPr>
          <a:xfrm>
            <a:off x="311700" y="959050"/>
            <a:ext cx="8520600" cy="93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Iteratively compute optimal state value function V(s)</a:t>
            </a:r>
            <a:endParaRPr sz="1600"/>
          </a:p>
          <a:p>
            <a:pPr indent="-330200" lvl="0" marL="457200" rtl="0" algn="l">
              <a:spcBef>
                <a:spcPts val="0"/>
              </a:spcBef>
              <a:spcAft>
                <a:spcPts val="0"/>
              </a:spcAft>
              <a:buSzPts val="1600"/>
              <a:buChar char="●"/>
            </a:pPr>
            <a:r>
              <a:rPr lang="en" sz="1600"/>
              <a:t>Guaranteed to converge to optimal values</a:t>
            </a:r>
            <a:endParaRPr sz="1600"/>
          </a:p>
          <a:p>
            <a:pPr indent="0" lvl="0" marL="0" rtl="0" algn="l">
              <a:spcBef>
                <a:spcPts val="1600"/>
              </a:spcBef>
              <a:spcAft>
                <a:spcPts val="1600"/>
              </a:spcAft>
              <a:buNone/>
            </a:pPr>
            <a:r>
              <a:t/>
            </a:r>
            <a:endParaRPr sz="1600"/>
          </a:p>
        </p:txBody>
      </p:sp>
      <p:sp>
        <p:nvSpPr>
          <p:cNvPr id="290" name="Google Shape;290;p3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1" name="Google Shape;291;p35"/>
          <p:cNvPicPr preferRelativeResize="0"/>
          <p:nvPr/>
        </p:nvPicPr>
        <p:blipFill>
          <a:blip r:embed="rId3">
            <a:alphaModFix/>
          </a:blip>
          <a:stretch>
            <a:fillRect/>
          </a:stretch>
        </p:blipFill>
        <p:spPr>
          <a:xfrm>
            <a:off x="1741100" y="2019775"/>
            <a:ext cx="5661800" cy="2208100"/>
          </a:xfrm>
          <a:prstGeom prst="rect">
            <a:avLst/>
          </a:prstGeom>
          <a:noFill/>
          <a:ln>
            <a:noFill/>
          </a:ln>
        </p:spPr>
      </p:pic>
      <p:sp>
        <p:nvSpPr>
          <p:cNvPr id="292" name="Google Shape;292;p35"/>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Policy</a:t>
            </a:r>
            <a:r>
              <a:rPr lang="en" sz="2400"/>
              <a:t> Iteration</a:t>
            </a:r>
            <a:endParaRPr sz="2400"/>
          </a:p>
        </p:txBody>
      </p:sp>
      <p:sp>
        <p:nvSpPr>
          <p:cNvPr id="298" name="Google Shape;298;p36"/>
          <p:cNvSpPr txBox="1"/>
          <p:nvPr>
            <p:ph idx="1" type="body"/>
          </p:nvPr>
        </p:nvSpPr>
        <p:spPr>
          <a:xfrm>
            <a:off x="311700" y="959050"/>
            <a:ext cx="8520600" cy="1021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Re-define the policy at each step</a:t>
            </a:r>
            <a:endParaRPr sz="1600"/>
          </a:p>
          <a:p>
            <a:pPr indent="-330200" lvl="0" marL="457200" rtl="0" algn="l">
              <a:spcBef>
                <a:spcPts val="0"/>
              </a:spcBef>
              <a:spcAft>
                <a:spcPts val="0"/>
              </a:spcAft>
              <a:buSzPts val="1600"/>
              <a:buChar char="●"/>
            </a:pPr>
            <a:r>
              <a:rPr lang="en" sz="1600"/>
              <a:t>Compute value function for this new policy until the policy converges</a:t>
            </a:r>
            <a:endParaRPr sz="1600"/>
          </a:p>
          <a:p>
            <a:pPr indent="-330200" lvl="0" marL="457200" marR="0" rtl="0" algn="l">
              <a:lnSpc>
                <a:spcPct val="115000"/>
              </a:lnSpc>
              <a:spcBef>
                <a:spcPts val="0"/>
              </a:spcBef>
              <a:spcAft>
                <a:spcPts val="0"/>
              </a:spcAft>
              <a:buSzPts val="1600"/>
              <a:buChar char="●"/>
            </a:pPr>
            <a:r>
              <a:rPr lang="en" sz="1600"/>
              <a:t>Guaranteed to converge</a:t>
            </a:r>
            <a:endParaRPr sz="1600"/>
          </a:p>
        </p:txBody>
      </p:sp>
      <p:sp>
        <p:nvSpPr>
          <p:cNvPr id="299" name="Google Shape;299;p3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36"/>
          <p:cNvPicPr preferRelativeResize="0"/>
          <p:nvPr/>
        </p:nvPicPr>
        <p:blipFill>
          <a:blip r:embed="rId3">
            <a:alphaModFix/>
          </a:blip>
          <a:stretch>
            <a:fillRect/>
          </a:stretch>
        </p:blipFill>
        <p:spPr>
          <a:xfrm>
            <a:off x="1365900" y="1980975"/>
            <a:ext cx="6412208" cy="2645050"/>
          </a:xfrm>
          <a:prstGeom prst="rect">
            <a:avLst/>
          </a:prstGeom>
          <a:noFill/>
          <a:ln>
            <a:noFill/>
          </a:ln>
        </p:spPr>
      </p:pic>
      <p:sp>
        <p:nvSpPr>
          <p:cNvPr id="301" name="Google Shape;301;p36"/>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Value vs </a:t>
            </a:r>
            <a:r>
              <a:rPr lang="en" sz="2400"/>
              <a:t>Policy Iteration</a:t>
            </a:r>
            <a:endParaRPr sz="2400"/>
          </a:p>
        </p:txBody>
      </p:sp>
      <p:sp>
        <p:nvSpPr>
          <p:cNvPr id="307" name="Google Shape;307;p37"/>
          <p:cNvSpPr txBox="1"/>
          <p:nvPr>
            <p:ph idx="1" type="body"/>
          </p:nvPr>
        </p:nvSpPr>
        <p:spPr>
          <a:xfrm>
            <a:off x="311700" y="959050"/>
            <a:ext cx="8520600" cy="68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Used for Offline planning</a:t>
            </a:r>
            <a:endParaRPr sz="1600"/>
          </a:p>
          <a:p>
            <a:pPr indent="-330200" lvl="1" marL="914400" rtl="0" algn="l">
              <a:spcBef>
                <a:spcPts val="0"/>
              </a:spcBef>
              <a:spcAft>
                <a:spcPts val="0"/>
              </a:spcAft>
              <a:buSzPts val="1600"/>
              <a:buChar char="○"/>
            </a:pPr>
            <a:r>
              <a:rPr lang="en" sz="1600"/>
              <a:t>Prior knowledge about MDP</a:t>
            </a:r>
            <a:endParaRPr sz="1600"/>
          </a:p>
        </p:txBody>
      </p:sp>
      <p:sp>
        <p:nvSpPr>
          <p:cNvPr id="308" name="Google Shape;308;p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37"/>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310" name="Google Shape;310;p37"/>
          <p:cNvSpPr txBox="1"/>
          <p:nvPr>
            <p:ph idx="1" type="body"/>
          </p:nvPr>
        </p:nvSpPr>
        <p:spPr>
          <a:xfrm>
            <a:off x="311700" y="1797250"/>
            <a:ext cx="8520600" cy="1111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Policy Iteration is computationally efficient compared to Value Iteration</a:t>
            </a:r>
            <a:endParaRPr sz="1600"/>
          </a:p>
          <a:p>
            <a:pPr indent="-330200" lvl="1" marL="914400" marR="0" rtl="0" algn="l">
              <a:lnSpc>
                <a:spcPct val="115000"/>
              </a:lnSpc>
              <a:spcBef>
                <a:spcPts val="0"/>
              </a:spcBef>
              <a:spcAft>
                <a:spcPts val="0"/>
              </a:spcAft>
              <a:buSzPts val="1600"/>
              <a:buChar char="○"/>
            </a:pPr>
            <a:r>
              <a:rPr lang="en" sz="1600"/>
              <a:t>Takes fewer iterations to converge</a:t>
            </a:r>
            <a:endParaRPr sz="1600"/>
          </a:p>
          <a:p>
            <a:pPr indent="-330200" lvl="1" marL="914400" marR="0" rtl="0" algn="l">
              <a:lnSpc>
                <a:spcPct val="115000"/>
              </a:lnSpc>
              <a:spcBef>
                <a:spcPts val="0"/>
              </a:spcBef>
              <a:spcAft>
                <a:spcPts val="0"/>
              </a:spcAft>
              <a:buSzPts val="1600"/>
              <a:buChar char="○"/>
            </a:pPr>
            <a:r>
              <a:rPr lang="en" sz="1600"/>
              <a:t>However, each iteration is computationally expensive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 Learning</a:t>
            </a:r>
            <a:endParaRPr sz="2400"/>
          </a:p>
        </p:txBody>
      </p:sp>
      <p:sp>
        <p:nvSpPr>
          <p:cNvPr id="316" name="Google Shape;316;p38"/>
          <p:cNvSpPr txBox="1"/>
          <p:nvPr>
            <p:ph idx="1" type="body"/>
          </p:nvPr>
        </p:nvSpPr>
        <p:spPr>
          <a:xfrm>
            <a:off x="311700" y="959050"/>
            <a:ext cx="8520600" cy="7626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Model free</a:t>
            </a:r>
            <a:endParaRPr sz="1600"/>
          </a:p>
          <a:p>
            <a:pPr indent="-330200" lvl="0" marL="457200" marR="0" rtl="0" algn="l">
              <a:lnSpc>
                <a:spcPct val="115000"/>
              </a:lnSpc>
              <a:spcBef>
                <a:spcPts val="0"/>
              </a:spcBef>
              <a:spcAft>
                <a:spcPts val="0"/>
              </a:spcAft>
              <a:buSzPts val="1600"/>
              <a:buChar char="●"/>
            </a:pPr>
            <a:r>
              <a:rPr b="1" lang="en" sz="1600"/>
              <a:t>Quality </a:t>
            </a:r>
            <a:r>
              <a:rPr lang="en" sz="1600"/>
              <a:t>of certain action in given state</a:t>
            </a:r>
            <a:endParaRPr sz="1600"/>
          </a:p>
        </p:txBody>
      </p:sp>
      <p:sp>
        <p:nvSpPr>
          <p:cNvPr id="317" name="Google Shape;317;p3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38"/>
          <p:cNvPicPr preferRelativeResize="0"/>
          <p:nvPr/>
        </p:nvPicPr>
        <p:blipFill>
          <a:blip r:embed="rId3">
            <a:alphaModFix/>
          </a:blip>
          <a:stretch>
            <a:fillRect/>
          </a:stretch>
        </p:blipFill>
        <p:spPr>
          <a:xfrm>
            <a:off x="1513950" y="3238038"/>
            <a:ext cx="7219950" cy="981075"/>
          </a:xfrm>
          <a:prstGeom prst="rect">
            <a:avLst/>
          </a:prstGeom>
          <a:noFill/>
          <a:ln>
            <a:noFill/>
          </a:ln>
        </p:spPr>
      </p:pic>
      <p:sp>
        <p:nvSpPr>
          <p:cNvPr id="319" name="Google Shape;319;p38"/>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320" name="Google Shape;320;p38"/>
          <p:cNvSpPr txBox="1"/>
          <p:nvPr>
            <p:ph idx="1" type="body"/>
          </p:nvPr>
        </p:nvSpPr>
        <p:spPr>
          <a:xfrm>
            <a:off x="311700" y="1797250"/>
            <a:ext cx="8520600" cy="9810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Q(s</a:t>
            </a:r>
            <a:r>
              <a:rPr baseline="-25000" lang="en" sz="1600"/>
              <a:t>t</a:t>
            </a:r>
            <a:r>
              <a:rPr lang="en" sz="1600"/>
              <a:t>,a</a:t>
            </a:r>
            <a:r>
              <a:rPr baseline="-25000" lang="en" sz="1600"/>
              <a:t>t</a:t>
            </a:r>
            <a:r>
              <a:rPr lang="en" sz="1600"/>
              <a:t>) = max</a:t>
            </a:r>
            <a:r>
              <a:rPr baseline="-25000" lang="en" sz="1600"/>
              <a:t>π</a:t>
            </a:r>
            <a:r>
              <a:rPr lang="en" sz="1600"/>
              <a:t>R</a:t>
            </a:r>
            <a:r>
              <a:rPr baseline="-25000" lang="en" sz="1600"/>
              <a:t>t+1</a:t>
            </a:r>
            <a:r>
              <a:rPr lang="en" sz="1600"/>
              <a:t> such that π(s) = argmax</a:t>
            </a:r>
            <a:r>
              <a:rPr baseline="-25000" lang="en" sz="1600"/>
              <a:t>a</a:t>
            </a:r>
            <a:r>
              <a:rPr lang="en" sz="1600"/>
              <a:t>Q(s,a)</a:t>
            </a:r>
            <a:br>
              <a:rPr lang="en" sz="1600"/>
            </a:br>
            <a:endParaRPr sz="1600"/>
          </a:p>
          <a:p>
            <a:pPr indent="-330200" lvl="0" marL="457200" marR="0" rtl="0" algn="l">
              <a:lnSpc>
                <a:spcPct val="115000"/>
              </a:lnSpc>
              <a:spcBef>
                <a:spcPts val="0"/>
              </a:spcBef>
              <a:spcAft>
                <a:spcPts val="0"/>
              </a:spcAft>
              <a:buSzPts val="1600"/>
              <a:buChar char="●"/>
            </a:pPr>
            <a:r>
              <a:rPr b="1" lang="en" sz="1600"/>
              <a:t>Bellman equation → </a:t>
            </a:r>
            <a:r>
              <a:rPr lang="en" sz="1600"/>
              <a:t>Q(s,a) = r + γ.max</a:t>
            </a:r>
            <a:r>
              <a:rPr baseline="-25000" lang="en" sz="1600"/>
              <a:t>a’</a:t>
            </a:r>
            <a:r>
              <a:rPr lang="en" sz="1600"/>
              <a:t>Q(s′,a′)</a:t>
            </a:r>
            <a:endParaRPr sz="1600"/>
          </a:p>
        </p:txBody>
      </p:sp>
      <p:sp>
        <p:nvSpPr>
          <p:cNvPr id="321" name="Google Shape;321;p38"/>
          <p:cNvSpPr txBox="1"/>
          <p:nvPr>
            <p:ph idx="1" type="body"/>
          </p:nvPr>
        </p:nvSpPr>
        <p:spPr>
          <a:xfrm>
            <a:off x="311700" y="2940250"/>
            <a:ext cx="8520600" cy="9810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Iterative Algorithm</a:t>
            </a:r>
            <a:br>
              <a:rPr lang="en" sz="1600"/>
            </a:br>
            <a:endParaRPr sz="1600"/>
          </a:p>
        </p:txBody>
      </p:sp>
      <p:sp>
        <p:nvSpPr>
          <p:cNvPr id="322" name="Google Shape;322;p38"/>
          <p:cNvSpPr txBox="1"/>
          <p:nvPr>
            <p:ph idx="1" type="body"/>
          </p:nvPr>
        </p:nvSpPr>
        <p:spPr>
          <a:xfrm>
            <a:off x="311700" y="4311850"/>
            <a:ext cx="8520600" cy="4593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Q-function will converge and represent the true Q-value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ph type="title"/>
          </p:nvPr>
        </p:nvSpPr>
        <p:spPr>
          <a:xfrm>
            <a:off x="332325" y="1096874"/>
            <a:ext cx="4339200" cy="29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Going Deep (</a:t>
            </a:r>
            <a:r>
              <a:rPr lang="en"/>
              <a:t>RL)!</a:t>
            </a:r>
            <a:endParaRPr/>
          </a:p>
        </p:txBody>
      </p:sp>
      <p:sp>
        <p:nvSpPr>
          <p:cNvPr id="328" name="Google Shape;32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Deep Q-Learning</a:t>
            </a:r>
            <a:endParaRPr sz="2400"/>
          </a:p>
        </p:txBody>
      </p:sp>
      <p:sp>
        <p:nvSpPr>
          <p:cNvPr id="334" name="Google Shape;334;p40"/>
          <p:cNvSpPr txBox="1"/>
          <p:nvPr>
            <p:ph idx="1" type="body"/>
          </p:nvPr>
        </p:nvSpPr>
        <p:spPr>
          <a:xfrm>
            <a:off x="311700" y="959050"/>
            <a:ext cx="8520600" cy="140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Q-Learning uses tables to store data</a:t>
            </a:r>
            <a:endParaRPr sz="1600"/>
          </a:p>
          <a:p>
            <a:pPr indent="-330200" lvl="0" marL="457200" rtl="0" algn="l">
              <a:spcBef>
                <a:spcPts val="0"/>
              </a:spcBef>
              <a:spcAft>
                <a:spcPts val="0"/>
              </a:spcAft>
              <a:buSzPts val="1600"/>
              <a:buChar char="●"/>
            </a:pPr>
            <a:r>
              <a:rPr lang="en" sz="1600"/>
              <a:t>Combine function approximation with Neural Networks</a:t>
            </a:r>
            <a:endParaRPr sz="1600"/>
          </a:p>
          <a:p>
            <a:pPr indent="-330200" lvl="0" marL="457200" rtl="0" algn="l">
              <a:spcBef>
                <a:spcPts val="0"/>
              </a:spcBef>
              <a:spcAft>
                <a:spcPts val="0"/>
              </a:spcAft>
              <a:buSzPts val="1600"/>
              <a:buChar char="●"/>
            </a:pPr>
            <a:r>
              <a:rPr lang="en" sz="1600" u="sng"/>
              <a:t>Eg:</a:t>
            </a:r>
            <a:r>
              <a:rPr lang="en" sz="1600"/>
              <a:t> Deep RL for Atari Games</a:t>
            </a:r>
            <a:endParaRPr sz="1600"/>
          </a:p>
          <a:p>
            <a:pPr indent="-330200" lvl="0" marL="457200" rtl="0" algn="l">
              <a:spcBef>
                <a:spcPts val="0"/>
              </a:spcBef>
              <a:spcAft>
                <a:spcPts val="0"/>
              </a:spcAft>
              <a:buSzPts val="1600"/>
              <a:buChar char="●"/>
            </a:pPr>
            <a:r>
              <a:rPr lang="en" sz="1600"/>
              <a:t>10</a:t>
            </a:r>
            <a:r>
              <a:rPr baseline="30000" lang="en" sz="1600"/>
              <a:t>67970</a:t>
            </a:r>
            <a:r>
              <a:rPr lang="en" sz="1600"/>
              <a:t> rows in our imaginary Q-table, more than the no. of atoms in the known universe!</a:t>
            </a:r>
            <a:endParaRPr sz="1600"/>
          </a:p>
        </p:txBody>
      </p:sp>
      <p:sp>
        <p:nvSpPr>
          <p:cNvPr id="335" name="Google Shape;335;p4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40"/>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337" name="Google Shape;337;p40"/>
          <p:cNvSpPr txBox="1"/>
          <p:nvPr>
            <p:ph idx="1" type="body"/>
          </p:nvPr>
        </p:nvSpPr>
        <p:spPr>
          <a:xfrm>
            <a:off x="311700" y="2711650"/>
            <a:ext cx="8520600" cy="140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Other variants</a:t>
            </a:r>
            <a:endParaRPr sz="1600"/>
          </a:p>
          <a:p>
            <a:pPr indent="-330200" lvl="1" marL="914400" rtl="0" algn="l">
              <a:spcBef>
                <a:spcPts val="0"/>
              </a:spcBef>
              <a:spcAft>
                <a:spcPts val="0"/>
              </a:spcAft>
              <a:buSzPts val="1600"/>
              <a:buChar char="○"/>
            </a:pPr>
            <a:r>
              <a:rPr lang="en" sz="1600"/>
              <a:t>Double DQN to correct over-estimated action values</a:t>
            </a:r>
            <a:endParaRPr sz="1600"/>
          </a:p>
          <a:p>
            <a:pPr indent="-330200" lvl="1" marL="914400" rtl="0" algn="l">
              <a:spcBef>
                <a:spcPts val="0"/>
              </a:spcBef>
              <a:spcAft>
                <a:spcPts val="0"/>
              </a:spcAft>
              <a:buSzPts val="1600"/>
              <a:buChar char="○"/>
            </a:pPr>
            <a:r>
              <a:rPr lang="en" sz="1600"/>
              <a:t>Online version: Delayed Q-Learning with PAC</a:t>
            </a:r>
            <a:endParaRPr sz="1600"/>
          </a:p>
          <a:p>
            <a:pPr indent="-330200" lvl="1" marL="914400" rtl="0" algn="l">
              <a:spcBef>
                <a:spcPts val="0"/>
              </a:spcBef>
              <a:spcAft>
                <a:spcPts val="0"/>
              </a:spcAft>
              <a:buSzPts val="1600"/>
              <a:buChar char="○"/>
            </a:pPr>
            <a:r>
              <a:rPr lang="en" sz="1600"/>
              <a:t>Greedy, Speedy Q-Learning, etc.</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Deep Q Network</a:t>
            </a:r>
            <a:endParaRPr sz="2400"/>
          </a:p>
        </p:txBody>
      </p:sp>
      <p:sp>
        <p:nvSpPr>
          <p:cNvPr id="343" name="Google Shape;343;p41"/>
          <p:cNvSpPr txBox="1"/>
          <p:nvPr>
            <p:ph idx="1" type="body"/>
          </p:nvPr>
        </p:nvSpPr>
        <p:spPr>
          <a:xfrm>
            <a:off x="311700" y="959050"/>
            <a:ext cx="4118100" cy="456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Only game screens (and action) as input</a:t>
            </a:r>
            <a:endParaRPr sz="1600"/>
          </a:p>
        </p:txBody>
      </p:sp>
      <p:sp>
        <p:nvSpPr>
          <p:cNvPr id="344" name="Google Shape;344;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45" name="Google Shape;345;p41"/>
          <p:cNvGrpSpPr/>
          <p:nvPr/>
        </p:nvGrpSpPr>
        <p:grpSpPr>
          <a:xfrm>
            <a:off x="2423453" y="1724100"/>
            <a:ext cx="2138380" cy="3040850"/>
            <a:chOff x="2423453" y="1724100"/>
            <a:chExt cx="2138380" cy="3040850"/>
          </a:xfrm>
        </p:grpSpPr>
        <p:grpSp>
          <p:nvGrpSpPr>
            <p:cNvPr id="346" name="Google Shape;346;p41"/>
            <p:cNvGrpSpPr/>
            <p:nvPr/>
          </p:nvGrpSpPr>
          <p:grpSpPr>
            <a:xfrm>
              <a:off x="2423453" y="1724100"/>
              <a:ext cx="2138380" cy="2835212"/>
              <a:chOff x="1585245" y="1647868"/>
              <a:chExt cx="2668305" cy="2943840"/>
            </a:xfrm>
          </p:grpSpPr>
          <p:grpSp>
            <p:nvGrpSpPr>
              <p:cNvPr id="347" name="Google Shape;347;p41"/>
              <p:cNvGrpSpPr/>
              <p:nvPr/>
            </p:nvGrpSpPr>
            <p:grpSpPr>
              <a:xfrm>
                <a:off x="1585245" y="3685159"/>
                <a:ext cx="1263543" cy="906549"/>
                <a:chOff x="841925" y="3358275"/>
                <a:chExt cx="1702200" cy="1271100"/>
              </a:xfrm>
            </p:grpSpPr>
            <p:sp>
              <p:nvSpPr>
                <p:cNvPr id="348" name="Google Shape;348;p41"/>
                <p:cNvSpPr/>
                <p:nvPr/>
              </p:nvSpPr>
              <p:spPr>
                <a:xfrm>
                  <a:off x="841925" y="3358275"/>
                  <a:ext cx="1397400" cy="966300"/>
                </a:xfrm>
                <a:prstGeom prst="rect">
                  <a:avLst/>
                </a:prstGeom>
                <a:solidFill>
                  <a:srgbClr val="5CC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994325" y="3510675"/>
                  <a:ext cx="1397400" cy="966300"/>
                </a:xfrm>
                <a:prstGeom prst="rect">
                  <a:avLst/>
                </a:prstGeom>
                <a:solidFill>
                  <a:srgbClr val="5CC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1146725" y="3663075"/>
                  <a:ext cx="1397400" cy="966300"/>
                </a:xfrm>
                <a:prstGeom prst="rect">
                  <a:avLst/>
                </a:prstGeom>
                <a:solidFill>
                  <a:srgbClr val="5CC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State</a:t>
                  </a:r>
                  <a:endParaRPr b="1" sz="1600"/>
                </a:p>
              </p:txBody>
            </p:sp>
          </p:grpSp>
          <p:sp>
            <p:nvSpPr>
              <p:cNvPr id="351" name="Google Shape;351;p41"/>
              <p:cNvSpPr/>
              <p:nvPr/>
            </p:nvSpPr>
            <p:spPr>
              <a:xfrm>
                <a:off x="3168450" y="3789075"/>
                <a:ext cx="1085100" cy="6987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Action</a:t>
                </a:r>
                <a:endParaRPr b="1" sz="1600"/>
              </a:p>
            </p:txBody>
          </p:sp>
          <p:sp>
            <p:nvSpPr>
              <p:cNvPr id="352" name="Google Shape;352;p41"/>
              <p:cNvSpPr/>
              <p:nvPr/>
            </p:nvSpPr>
            <p:spPr>
              <a:xfrm>
                <a:off x="2046050" y="2704175"/>
                <a:ext cx="1954800" cy="623400"/>
              </a:xfrm>
              <a:prstGeom prst="rect">
                <a:avLst/>
              </a:prstGeom>
              <a:solidFill>
                <a:srgbClr val="666666">
                  <a:alpha val="2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Neural Network</a:t>
                </a:r>
                <a:endParaRPr b="1" sz="1600"/>
              </a:p>
            </p:txBody>
          </p:sp>
          <p:sp>
            <p:nvSpPr>
              <p:cNvPr id="353" name="Google Shape;353;p41"/>
              <p:cNvSpPr/>
              <p:nvPr/>
            </p:nvSpPr>
            <p:spPr>
              <a:xfrm>
                <a:off x="2408456" y="1647868"/>
                <a:ext cx="1230000" cy="698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Q-Value</a:t>
                </a:r>
                <a:endParaRPr b="1" sz="1600"/>
              </a:p>
            </p:txBody>
          </p:sp>
          <p:cxnSp>
            <p:nvCxnSpPr>
              <p:cNvPr id="354" name="Google Shape;354;p41"/>
              <p:cNvCxnSpPr>
                <a:stCxn id="348" idx="0"/>
                <a:endCxn id="352" idx="2"/>
              </p:cNvCxnSpPr>
              <p:nvPr/>
            </p:nvCxnSpPr>
            <p:spPr>
              <a:xfrm flipH="1" rot="10800000">
                <a:off x="2103890" y="3327559"/>
                <a:ext cx="919500" cy="357600"/>
              </a:xfrm>
              <a:prstGeom prst="straightConnector1">
                <a:avLst/>
              </a:prstGeom>
              <a:noFill/>
              <a:ln cap="flat" cmpd="sng" w="9525">
                <a:solidFill>
                  <a:schemeClr val="dk2"/>
                </a:solidFill>
                <a:prstDash val="solid"/>
                <a:round/>
                <a:headEnd len="med" w="med" type="none"/>
                <a:tailEnd len="med" w="med" type="triangle"/>
              </a:ln>
            </p:spPr>
          </p:cxnSp>
          <p:cxnSp>
            <p:nvCxnSpPr>
              <p:cNvPr id="355" name="Google Shape;355;p41"/>
              <p:cNvCxnSpPr>
                <a:stCxn id="351" idx="0"/>
                <a:endCxn id="352" idx="2"/>
              </p:cNvCxnSpPr>
              <p:nvPr/>
            </p:nvCxnSpPr>
            <p:spPr>
              <a:xfrm rot="10800000">
                <a:off x="3023400" y="3327675"/>
                <a:ext cx="687600" cy="46140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41"/>
              <p:cNvCxnSpPr>
                <a:endCxn id="353" idx="2"/>
              </p:cNvCxnSpPr>
              <p:nvPr/>
            </p:nvCxnSpPr>
            <p:spPr>
              <a:xfrm rot="10800000">
                <a:off x="3023456" y="2346568"/>
                <a:ext cx="0" cy="357600"/>
              </a:xfrm>
              <a:prstGeom prst="straightConnector1">
                <a:avLst/>
              </a:prstGeom>
              <a:noFill/>
              <a:ln cap="flat" cmpd="sng" w="9525">
                <a:solidFill>
                  <a:schemeClr val="dk2"/>
                </a:solidFill>
                <a:prstDash val="solid"/>
                <a:round/>
                <a:headEnd len="med" w="med" type="none"/>
                <a:tailEnd len="med" w="med" type="triangle"/>
              </a:ln>
            </p:spPr>
          </p:cxnSp>
        </p:grpSp>
        <p:sp>
          <p:nvSpPr>
            <p:cNvPr id="357" name="Google Shape;357;p41"/>
            <p:cNvSpPr txBox="1"/>
            <p:nvPr/>
          </p:nvSpPr>
          <p:spPr>
            <a:xfrm>
              <a:off x="2760188" y="4594250"/>
              <a:ext cx="1464900" cy="1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Naive formulation of deep Q-network.</a:t>
              </a:r>
              <a:endParaRPr sz="600"/>
            </a:p>
          </p:txBody>
        </p:sp>
      </p:grpSp>
      <p:grpSp>
        <p:nvGrpSpPr>
          <p:cNvPr id="358" name="Google Shape;358;p41"/>
          <p:cNvGrpSpPr/>
          <p:nvPr/>
        </p:nvGrpSpPr>
        <p:grpSpPr>
          <a:xfrm>
            <a:off x="5235672" y="1724093"/>
            <a:ext cx="3719521" cy="3040857"/>
            <a:chOff x="5235672" y="1724093"/>
            <a:chExt cx="3719521" cy="3040857"/>
          </a:xfrm>
        </p:grpSpPr>
        <p:grpSp>
          <p:nvGrpSpPr>
            <p:cNvPr id="359" name="Google Shape;359;p41"/>
            <p:cNvGrpSpPr/>
            <p:nvPr/>
          </p:nvGrpSpPr>
          <p:grpSpPr>
            <a:xfrm>
              <a:off x="5235672" y="1724093"/>
              <a:ext cx="3719521" cy="2749810"/>
              <a:chOff x="4809175" y="1647900"/>
              <a:chExt cx="4200950" cy="2943807"/>
            </a:xfrm>
          </p:grpSpPr>
          <p:grpSp>
            <p:nvGrpSpPr>
              <p:cNvPr id="360" name="Google Shape;360;p41"/>
              <p:cNvGrpSpPr/>
              <p:nvPr/>
            </p:nvGrpSpPr>
            <p:grpSpPr>
              <a:xfrm>
                <a:off x="5932250" y="2346600"/>
                <a:ext cx="1954800" cy="2245107"/>
                <a:chOff x="2046050" y="2346600"/>
                <a:chExt cx="1954800" cy="2245107"/>
              </a:xfrm>
            </p:grpSpPr>
            <p:grpSp>
              <p:nvGrpSpPr>
                <p:cNvPr id="361" name="Google Shape;361;p41"/>
                <p:cNvGrpSpPr/>
                <p:nvPr/>
              </p:nvGrpSpPr>
              <p:grpSpPr>
                <a:xfrm>
                  <a:off x="2421098" y="3685159"/>
                  <a:ext cx="1115837" cy="906549"/>
                  <a:chOff x="1967956" y="3358275"/>
                  <a:chExt cx="1503216" cy="1271100"/>
                </a:xfrm>
              </p:grpSpPr>
              <p:sp>
                <p:nvSpPr>
                  <p:cNvPr id="362" name="Google Shape;362;p41"/>
                  <p:cNvSpPr/>
                  <p:nvPr/>
                </p:nvSpPr>
                <p:spPr>
                  <a:xfrm>
                    <a:off x="2073772" y="3358275"/>
                    <a:ext cx="1397400" cy="966300"/>
                  </a:xfrm>
                  <a:prstGeom prst="rect">
                    <a:avLst/>
                  </a:prstGeom>
                  <a:solidFill>
                    <a:srgbClr val="5CC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2020864" y="3510675"/>
                    <a:ext cx="1397400" cy="966300"/>
                  </a:xfrm>
                  <a:prstGeom prst="rect">
                    <a:avLst/>
                  </a:prstGeom>
                  <a:solidFill>
                    <a:srgbClr val="5CC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1967956" y="3663075"/>
                    <a:ext cx="1397400" cy="966300"/>
                  </a:xfrm>
                  <a:prstGeom prst="rect">
                    <a:avLst/>
                  </a:prstGeom>
                  <a:solidFill>
                    <a:srgbClr val="5CCA1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State</a:t>
                    </a:r>
                    <a:endParaRPr b="1" sz="1600"/>
                  </a:p>
                </p:txBody>
              </p:sp>
            </p:grpSp>
            <p:sp>
              <p:nvSpPr>
                <p:cNvPr id="365" name="Google Shape;365;p41"/>
                <p:cNvSpPr/>
                <p:nvPr/>
              </p:nvSpPr>
              <p:spPr>
                <a:xfrm>
                  <a:off x="2046050" y="2704175"/>
                  <a:ext cx="1954800" cy="623400"/>
                </a:xfrm>
                <a:prstGeom prst="rect">
                  <a:avLst/>
                </a:prstGeom>
                <a:solidFill>
                  <a:srgbClr val="666666">
                    <a:alpha val="280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Neural Network</a:t>
                  </a:r>
                  <a:endParaRPr b="1" sz="1600"/>
                </a:p>
              </p:txBody>
            </p:sp>
            <p:cxnSp>
              <p:nvCxnSpPr>
                <p:cNvPr id="366" name="Google Shape;366;p41"/>
                <p:cNvCxnSpPr>
                  <a:stCxn id="362" idx="0"/>
                  <a:endCxn id="365" idx="2"/>
                </p:cNvCxnSpPr>
                <p:nvPr/>
              </p:nvCxnSpPr>
              <p:spPr>
                <a:xfrm flipH="1" rot="10800000">
                  <a:off x="3018290" y="3327559"/>
                  <a:ext cx="5100" cy="357600"/>
                </a:xfrm>
                <a:prstGeom prst="straightConnector1">
                  <a:avLst/>
                </a:prstGeom>
                <a:noFill/>
                <a:ln cap="flat" cmpd="sng" w="9525">
                  <a:solidFill>
                    <a:schemeClr val="dk2"/>
                  </a:solidFill>
                  <a:prstDash val="solid"/>
                  <a:round/>
                  <a:headEnd len="med" w="med" type="none"/>
                  <a:tailEnd len="med" w="med" type="triangle"/>
                </a:ln>
              </p:spPr>
            </p:cxnSp>
            <p:cxnSp>
              <p:nvCxnSpPr>
                <p:cNvPr id="367" name="Google Shape;367;p41"/>
                <p:cNvCxnSpPr/>
                <p:nvPr/>
              </p:nvCxnSpPr>
              <p:spPr>
                <a:xfrm rot="10800000">
                  <a:off x="3023450" y="2346600"/>
                  <a:ext cx="0" cy="357600"/>
                </a:xfrm>
                <a:prstGeom prst="straightConnector1">
                  <a:avLst/>
                </a:prstGeom>
                <a:noFill/>
                <a:ln cap="flat" cmpd="sng" w="9525">
                  <a:solidFill>
                    <a:schemeClr val="dk2"/>
                  </a:solidFill>
                  <a:prstDash val="solid"/>
                  <a:round/>
                  <a:headEnd len="med" w="med" type="none"/>
                  <a:tailEnd len="med" w="med" type="triangle"/>
                </a:ln>
              </p:spPr>
            </p:cxnSp>
          </p:grpSp>
          <p:sp>
            <p:nvSpPr>
              <p:cNvPr id="368" name="Google Shape;368;p41"/>
              <p:cNvSpPr/>
              <p:nvPr/>
            </p:nvSpPr>
            <p:spPr>
              <a:xfrm>
                <a:off x="4809175" y="1647900"/>
                <a:ext cx="1271400" cy="698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Q-Value1</a:t>
                </a:r>
                <a:endParaRPr b="1" sz="1600"/>
              </a:p>
            </p:txBody>
          </p:sp>
          <p:sp>
            <p:nvSpPr>
              <p:cNvPr id="369" name="Google Shape;369;p41"/>
              <p:cNvSpPr/>
              <p:nvPr/>
            </p:nvSpPr>
            <p:spPr>
              <a:xfrm>
                <a:off x="6273950" y="1647900"/>
                <a:ext cx="1271400" cy="698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Q-Value1</a:t>
                </a:r>
                <a:endParaRPr b="1" sz="1600"/>
              </a:p>
            </p:txBody>
          </p:sp>
          <p:sp>
            <p:nvSpPr>
              <p:cNvPr id="370" name="Google Shape;370;p41"/>
              <p:cNvSpPr/>
              <p:nvPr/>
            </p:nvSpPr>
            <p:spPr>
              <a:xfrm>
                <a:off x="7738725" y="1647900"/>
                <a:ext cx="1271400" cy="6987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t>Q-Value1</a:t>
                </a:r>
                <a:endParaRPr b="1" sz="1600"/>
              </a:p>
            </p:txBody>
          </p:sp>
          <p:cxnSp>
            <p:nvCxnSpPr>
              <p:cNvPr id="371" name="Google Shape;371;p41"/>
              <p:cNvCxnSpPr>
                <a:stCxn id="365" idx="0"/>
                <a:endCxn id="368" idx="2"/>
              </p:cNvCxnSpPr>
              <p:nvPr/>
            </p:nvCxnSpPr>
            <p:spPr>
              <a:xfrm rot="10800000">
                <a:off x="5444750" y="2346575"/>
                <a:ext cx="1464900" cy="357600"/>
              </a:xfrm>
              <a:prstGeom prst="straightConnector1">
                <a:avLst/>
              </a:prstGeom>
              <a:noFill/>
              <a:ln cap="flat" cmpd="sng" w="9525">
                <a:solidFill>
                  <a:schemeClr val="dk2"/>
                </a:solidFill>
                <a:prstDash val="solid"/>
                <a:round/>
                <a:headEnd len="med" w="med" type="none"/>
                <a:tailEnd len="med" w="med" type="triangle"/>
              </a:ln>
            </p:spPr>
          </p:cxnSp>
          <p:cxnSp>
            <p:nvCxnSpPr>
              <p:cNvPr id="372" name="Google Shape;372;p41"/>
              <p:cNvCxnSpPr>
                <a:stCxn id="365" idx="0"/>
                <a:endCxn id="370" idx="2"/>
              </p:cNvCxnSpPr>
              <p:nvPr/>
            </p:nvCxnSpPr>
            <p:spPr>
              <a:xfrm flipH="1" rot="10800000">
                <a:off x="6909650" y="2346575"/>
                <a:ext cx="1464900" cy="357600"/>
              </a:xfrm>
              <a:prstGeom prst="straightConnector1">
                <a:avLst/>
              </a:prstGeom>
              <a:noFill/>
              <a:ln cap="flat" cmpd="sng" w="9525">
                <a:solidFill>
                  <a:schemeClr val="dk2"/>
                </a:solidFill>
                <a:prstDash val="solid"/>
                <a:round/>
                <a:headEnd len="med" w="med" type="none"/>
                <a:tailEnd len="med" w="med" type="triangle"/>
              </a:ln>
            </p:spPr>
          </p:cxnSp>
        </p:grpSp>
        <p:sp>
          <p:nvSpPr>
            <p:cNvPr id="373" name="Google Shape;373;p41"/>
            <p:cNvSpPr txBox="1"/>
            <p:nvPr/>
          </p:nvSpPr>
          <p:spPr>
            <a:xfrm>
              <a:off x="5749188" y="4594250"/>
              <a:ext cx="2692500" cy="1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Optimized architecture of deep Q-network (first used in DeepMind paper)</a:t>
              </a:r>
              <a:endParaRPr sz="600"/>
            </a:p>
          </p:txBody>
        </p:sp>
      </p:grpSp>
      <p:sp>
        <p:nvSpPr>
          <p:cNvPr id="374" name="Google Shape;374;p41"/>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375" name="Google Shape;375;p41"/>
          <p:cNvSpPr txBox="1"/>
          <p:nvPr>
            <p:ph idx="1" type="body"/>
          </p:nvPr>
        </p:nvSpPr>
        <p:spPr>
          <a:xfrm>
            <a:off x="311700" y="1263850"/>
            <a:ext cx="4118100" cy="39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Output Q-value for each possible action</a:t>
            </a:r>
            <a:endParaRPr sz="1600"/>
          </a:p>
        </p:txBody>
      </p:sp>
      <p:sp>
        <p:nvSpPr>
          <p:cNvPr id="376" name="Google Shape;376;p41"/>
          <p:cNvSpPr txBox="1"/>
          <p:nvPr>
            <p:ph idx="1" type="body"/>
          </p:nvPr>
        </p:nvSpPr>
        <p:spPr>
          <a:xfrm>
            <a:off x="311700" y="1568650"/>
            <a:ext cx="4118100" cy="72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One Forward pass</a:t>
            </a:r>
            <a:endParaRPr sz="1600"/>
          </a:p>
          <a:p>
            <a:pPr indent="-330200" lvl="0" marL="457200" rtl="0" algn="l">
              <a:spcBef>
                <a:spcPts val="0"/>
              </a:spcBef>
              <a:spcAft>
                <a:spcPts val="0"/>
              </a:spcAft>
              <a:buSzPts val="1600"/>
              <a:buChar char="●"/>
            </a:pPr>
            <a:r>
              <a:rPr lang="en" sz="1600"/>
              <a:t>CNN - No pooling</a:t>
            </a:r>
            <a:endParaRPr sz="1600"/>
          </a:p>
          <a:p>
            <a:pPr indent="0" lvl="0" marL="0" rtl="0" algn="l">
              <a:spcBef>
                <a:spcPts val="16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Policy Gradients</a:t>
            </a:r>
            <a:endParaRPr sz="2400"/>
          </a:p>
        </p:txBody>
      </p:sp>
      <p:sp>
        <p:nvSpPr>
          <p:cNvPr id="382" name="Google Shape;382;p42"/>
          <p:cNvSpPr txBox="1"/>
          <p:nvPr>
            <p:ph idx="1" type="body"/>
          </p:nvPr>
        </p:nvSpPr>
        <p:spPr>
          <a:xfrm>
            <a:off x="311700" y="959050"/>
            <a:ext cx="8520600" cy="1212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Policy p has a set of ‘n’ real valued parameters q = {q</a:t>
            </a:r>
            <a:r>
              <a:rPr baseline="-25000" lang="en" sz="1600"/>
              <a:t>1</a:t>
            </a:r>
            <a:r>
              <a:rPr lang="en" sz="1600"/>
              <a:t>, q</a:t>
            </a:r>
            <a:r>
              <a:rPr baseline="-25000" lang="en" sz="1600"/>
              <a:t>2</a:t>
            </a:r>
            <a:r>
              <a:rPr lang="en" sz="1600"/>
              <a:t>, …, q</a:t>
            </a:r>
            <a:r>
              <a:rPr baseline="-25000" lang="en" sz="1600"/>
              <a:t>n</a:t>
            </a:r>
            <a:r>
              <a:rPr lang="en" sz="1600"/>
              <a:t>}</a:t>
            </a:r>
            <a:endParaRPr sz="1600"/>
          </a:p>
          <a:p>
            <a:pPr indent="-330200" lvl="0" marL="457200" rtl="0" algn="l">
              <a:spcBef>
                <a:spcPts val="0"/>
              </a:spcBef>
              <a:spcAft>
                <a:spcPts val="0"/>
              </a:spcAft>
              <a:buSzPts val="1600"/>
              <a:buChar char="●"/>
            </a:pPr>
            <a:r>
              <a:rPr lang="en" sz="1600"/>
              <a:t>Calculate the reward gradient</a:t>
            </a:r>
            <a:br>
              <a:rPr lang="en" sz="1600"/>
            </a:br>
            <a:r>
              <a:rPr lang="en" sz="1600"/>
              <a:t>	𝛿q</a:t>
            </a:r>
            <a:r>
              <a:rPr baseline="-25000" lang="en" sz="1600"/>
              <a:t>i</a:t>
            </a:r>
            <a:r>
              <a:rPr lang="en" sz="1600"/>
              <a:t>     ∀ i		q ← q</a:t>
            </a:r>
            <a:r>
              <a:rPr baseline="-25000" lang="en" sz="1600"/>
              <a:t>i</a:t>
            </a:r>
            <a:r>
              <a:rPr lang="en" sz="1600"/>
              <a:t> + 𝛿q</a:t>
            </a:r>
            <a:r>
              <a:rPr baseline="-25000" lang="en" sz="1600"/>
              <a:t>i</a:t>
            </a:r>
            <a:br>
              <a:rPr lang="en" sz="1600"/>
            </a:br>
            <a:r>
              <a:rPr lang="en" sz="1600"/>
              <a:t>	𝛿R				       𝛿R</a:t>
            </a:r>
            <a:br>
              <a:rPr lang="en" sz="1600"/>
            </a:br>
            <a:endParaRPr sz="1600"/>
          </a:p>
        </p:txBody>
      </p:sp>
      <p:sp>
        <p:nvSpPr>
          <p:cNvPr id="383" name="Google Shape;383;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384" name="Google Shape;384;p42"/>
          <p:cNvCxnSpPr/>
          <p:nvPr/>
        </p:nvCxnSpPr>
        <p:spPr>
          <a:xfrm>
            <a:off x="1306300" y="1899850"/>
            <a:ext cx="324300" cy="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42"/>
          <p:cNvCxnSpPr/>
          <p:nvPr/>
        </p:nvCxnSpPr>
        <p:spPr>
          <a:xfrm>
            <a:off x="3363700" y="1899850"/>
            <a:ext cx="324300" cy="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42"/>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387" name="Google Shape;387;p42"/>
          <p:cNvSpPr txBox="1"/>
          <p:nvPr>
            <p:ph idx="1" type="body"/>
          </p:nvPr>
        </p:nvSpPr>
        <p:spPr>
          <a:xfrm>
            <a:off x="311700" y="2330650"/>
            <a:ext cx="8520600" cy="1212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Same as Supervised Learning</a:t>
            </a:r>
            <a:endParaRPr sz="1600"/>
          </a:p>
          <a:p>
            <a:pPr indent="-330200" lvl="0" marL="457200" rtl="0" algn="l">
              <a:spcBef>
                <a:spcPts val="0"/>
              </a:spcBef>
              <a:spcAft>
                <a:spcPts val="0"/>
              </a:spcAft>
              <a:buSzPts val="1600"/>
              <a:buChar char="●"/>
            </a:pPr>
            <a:r>
              <a:rPr lang="en" sz="1600"/>
              <a:t>Safe exploration and faster than value based methods</a:t>
            </a:r>
            <a:endParaRPr sz="1600"/>
          </a:p>
          <a:p>
            <a:pPr indent="-330200" lvl="0" marL="457200" rtl="0" algn="l">
              <a:spcBef>
                <a:spcPts val="0"/>
              </a:spcBef>
              <a:spcAft>
                <a:spcPts val="0"/>
              </a:spcAft>
              <a:buSzPts val="1600"/>
              <a:buChar char="●"/>
            </a:pPr>
            <a:r>
              <a:rPr lang="en" sz="1600"/>
              <a:t>Locally best parameter</a:t>
            </a:r>
            <a:endParaRPr sz="1600"/>
          </a:p>
          <a:p>
            <a:pPr indent="-330200" lvl="0" marL="457200" rtl="0" algn="l">
              <a:spcBef>
                <a:spcPts val="0"/>
              </a:spcBef>
              <a:spcAft>
                <a:spcPts val="0"/>
              </a:spcAft>
              <a:buSzPts val="1600"/>
              <a:buChar char="●"/>
            </a:pPr>
            <a:r>
              <a:rPr lang="en" sz="1600"/>
              <a:t>Parameterised policy &amp; high dimensional space</a:t>
            </a:r>
            <a:endParaRPr sz="1600"/>
          </a:p>
        </p:txBody>
      </p:sp>
      <p:sp>
        <p:nvSpPr>
          <p:cNvPr id="388" name="Google Shape;388;p42"/>
          <p:cNvSpPr txBox="1"/>
          <p:nvPr>
            <p:ph idx="1" type="body"/>
          </p:nvPr>
        </p:nvSpPr>
        <p:spPr>
          <a:xfrm>
            <a:off x="311700" y="3702250"/>
            <a:ext cx="6138900" cy="52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Advantage - ∑</a:t>
            </a:r>
            <a:r>
              <a:rPr baseline="-25000" lang="en" sz="1600"/>
              <a:t>i</a:t>
            </a:r>
            <a:r>
              <a:rPr lang="en" sz="1600"/>
              <a:t>A</a:t>
            </a:r>
            <a:r>
              <a:rPr baseline="-25000" lang="en" sz="1600"/>
              <a:t>i</a:t>
            </a:r>
            <a:r>
              <a:rPr lang="en" sz="1600"/>
              <a:t>logp(y</a:t>
            </a:r>
            <a:r>
              <a:rPr baseline="-25000" lang="en" sz="1600"/>
              <a:t>i</a:t>
            </a:r>
            <a:r>
              <a:rPr lang="en" sz="1600"/>
              <a:t>∣x</a:t>
            </a:r>
            <a:r>
              <a:rPr baseline="-25000" lang="en" sz="1600"/>
              <a:t>i</a:t>
            </a:r>
            <a:r>
              <a:rPr lang="en" sz="1600"/>
              <a:t>)</a:t>
            </a:r>
            <a:endParaRPr sz="1600"/>
          </a:p>
          <a:p>
            <a:pPr indent="0" lvl="0" marL="0" rtl="0" algn="l">
              <a:spcBef>
                <a:spcPts val="16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Actor-Critic Algorithms</a:t>
            </a:r>
            <a:endParaRPr sz="2400"/>
          </a:p>
        </p:txBody>
      </p:sp>
      <p:sp>
        <p:nvSpPr>
          <p:cNvPr id="394" name="Google Shape;394;p43"/>
          <p:cNvSpPr txBox="1"/>
          <p:nvPr>
            <p:ph idx="1" type="body"/>
          </p:nvPr>
        </p:nvSpPr>
        <p:spPr>
          <a:xfrm>
            <a:off x="311700" y="959050"/>
            <a:ext cx="8430300" cy="125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Agent uses the Value estimate (critic) to </a:t>
            </a:r>
            <a:br>
              <a:rPr lang="en" sz="1600"/>
            </a:br>
            <a:r>
              <a:rPr lang="en" sz="1600"/>
              <a:t>update the Policy (actor)</a:t>
            </a:r>
            <a:r>
              <a:rPr lang="en" sz="1600"/>
              <a:t> </a:t>
            </a:r>
            <a:endParaRPr sz="1600"/>
          </a:p>
          <a:p>
            <a:pPr indent="-330200" lvl="0" marL="457200" rtl="0" algn="l">
              <a:spcBef>
                <a:spcPts val="0"/>
              </a:spcBef>
              <a:spcAft>
                <a:spcPts val="0"/>
              </a:spcAft>
              <a:buSzPts val="1600"/>
              <a:buChar char="●"/>
            </a:pPr>
            <a:r>
              <a:rPr lang="en" sz="1600"/>
              <a:t>V</a:t>
            </a:r>
            <a:r>
              <a:rPr lang="en" sz="1600"/>
              <a:t>alue function as a baseline for policy gradients</a:t>
            </a:r>
            <a:endParaRPr sz="1600"/>
          </a:p>
          <a:p>
            <a:pPr indent="-330200" lvl="0" marL="457200" rtl="0" algn="l">
              <a:spcBef>
                <a:spcPts val="0"/>
              </a:spcBef>
              <a:spcAft>
                <a:spcPts val="0"/>
              </a:spcAft>
              <a:buSzPts val="1600"/>
              <a:buChar char="●"/>
            </a:pPr>
            <a:r>
              <a:rPr lang="en" sz="1600"/>
              <a:t>Utilise a learned value function.</a:t>
            </a:r>
            <a:endParaRPr sz="1600"/>
          </a:p>
        </p:txBody>
      </p:sp>
      <p:sp>
        <p:nvSpPr>
          <p:cNvPr id="395" name="Google Shape;395;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3"/>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397" name="Google Shape;397;p43"/>
          <p:cNvSpPr txBox="1"/>
          <p:nvPr/>
        </p:nvSpPr>
        <p:spPr>
          <a:xfrm>
            <a:off x="4212150" y="4518050"/>
            <a:ext cx="719700" cy="1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RL Landscape</a:t>
            </a:r>
            <a:endParaRPr sz="600"/>
          </a:p>
        </p:txBody>
      </p:sp>
      <p:pic>
        <p:nvPicPr>
          <p:cNvPr descr="RLLandscape.png" id="398" name="Google Shape;398;p43"/>
          <p:cNvPicPr preferRelativeResize="0"/>
          <p:nvPr/>
        </p:nvPicPr>
        <p:blipFill>
          <a:blip r:embed="rId3">
            <a:alphaModFix/>
          </a:blip>
          <a:stretch>
            <a:fillRect/>
          </a:stretch>
        </p:blipFill>
        <p:spPr>
          <a:xfrm>
            <a:off x="1132625" y="2438875"/>
            <a:ext cx="7793398" cy="202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Asynchronous Advantage Actor-Critic (A3C)</a:t>
            </a:r>
            <a:endParaRPr sz="2400"/>
          </a:p>
        </p:txBody>
      </p:sp>
      <p:sp>
        <p:nvSpPr>
          <p:cNvPr id="404" name="Google Shape;404;p44"/>
          <p:cNvSpPr txBox="1"/>
          <p:nvPr>
            <p:ph idx="1" type="body"/>
          </p:nvPr>
        </p:nvSpPr>
        <p:spPr>
          <a:xfrm>
            <a:off x="311700" y="959050"/>
            <a:ext cx="8520600" cy="1254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A3C utilizes multiple Worker agents</a:t>
            </a:r>
            <a:endParaRPr sz="1600"/>
          </a:p>
          <a:p>
            <a:pPr indent="-330200" lvl="0" marL="457200" rtl="0" algn="l">
              <a:spcBef>
                <a:spcPts val="0"/>
              </a:spcBef>
              <a:spcAft>
                <a:spcPts val="0"/>
              </a:spcAft>
              <a:buSzPts val="1600"/>
              <a:buChar char="●"/>
            </a:pPr>
            <a:r>
              <a:rPr lang="en" sz="1600"/>
              <a:t>Speedup &amp; Diverse Experience</a:t>
            </a:r>
            <a:endParaRPr sz="1600"/>
          </a:p>
          <a:p>
            <a:pPr indent="-330200" lvl="0" marL="457200" rtl="0" algn="l">
              <a:spcBef>
                <a:spcPts val="0"/>
              </a:spcBef>
              <a:spcAft>
                <a:spcPts val="0"/>
              </a:spcAft>
              <a:buSzPts val="1600"/>
              <a:buChar char="●"/>
            </a:pPr>
            <a:r>
              <a:rPr lang="en" sz="1600"/>
              <a:t>Combines benefits of Value &amp; Policy Iteration</a:t>
            </a:r>
            <a:endParaRPr sz="1600"/>
          </a:p>
          <a:p>
            <a:pPr indent="-330200" lvl="0" marL="457200" rtl="0" algn="l">
              <a:spcBef>
                <a:spcPts val="0"/>
              </a:spcBef>
              <a:spcAft>
                <a:spcPts val="0"/>
              </a:spcAft>
              <a:buSzPts val="1600"/>
              <a:buChar char="●"/>
            </a:pPr>
            <a:r>
              <a:rPr lang="en" sz="1600"/>
              <a:t>Continuous &amp; Discrete action spaces</a:t>
            </a:r>
            <a:endParaRPr sz="1600"/>
          </a:p>
          <a:p>
            <a:pPr indent="0" lvl="0" marL="0" rtl="0" algn="l">
              <a:spcBef>
                <a:spcPts val="1600"/>
              </a:spcBef>
              <a:spcAft>
                <a:spcPts val="1600"/>
              </a:spcAft>
              <a:buNone/>
            </a:pPr>
            <a:r>
              <a:t/>
            </a:r>
            <a:endParaRPr sz="1600"/>
          </a:p>
        </p:txBody>
      </p:sp>
      <p:sp>
        <p:nvSpPr>
          <p:cNvPr id="405" name="Google Shape;405;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44"/>
          <p:cNvPicPr preferRelativeResize="0"/>
          <p:nvPr/>
        </p:nvPicPr>
        <p:blipFill>
          <a:blip r:embed="rId3">
            <a:alphaModFix/>
          </a:blip>
          <a:stretch>
            <a:fillRect/>
          </a:stretch>
        </p:blipFill>
        <p:spPr>
          <a:xfrm>
            <a:off x="4709755" y="1006125"/>
            <a:ext cx="4120797" cy="3682626"/>
          </a:xfrm>
          <a:prstGeom prst="rect">
            <a:avLst/>
          </a:prstGeom>
          <a:noFill/>
          <a:ln>
            <a:noFill/>
          </a:ln>
        </p:spPr>
      </p:pic>
      <p:pic>
        <p:nvPicPr>
          <p:cNvPr id="407" name="Google Shape;407;p44"/>
          <p:cNvPicPr preferRelativeResize="0"/>
          <p:nvPr/>
        </p:nvPicPr>
        <p:blipFill>
          <a:blip r:embed="rId4">
            <a:alphaModFix/>
          </a:blip>
          <a:stretch>
            <a:fillRect/>
          </a:stretch>
        </p:blipFill>
        <p:spPr>
          <a:xfrm>
            <a:off x="1271175" y="2704350"/>
            <a:ext cx="2391626" cy="2079026"/>
          </a:xfrm>
          <a:prstGeom prst="rect">
            <a:avLst/>
          </a:prstGeom>
          <a:noFill/>
          <a:ln>
            <a:noFill/>
          </a:ln>
        </p:spPr>
      </p:pic>
      <p:sp>
        <p:nvSpPr>
          <p:cNvPr id="408" name="Google Shape;408;p44"/>
          <p:cNvSpPr txBox="1"/>
          <p:nvPr/>
        </p:nvSpPr>
        <p:spPr>
          <a:xfrm>
            <a:off x="2830050" y="4612675"/>
            <a:ext cx="3483900" cy="1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Images(L-R): </a:t>
            </a:r>
            <a:r>
              <a:rPr lang="en" sz="600" u="sng">
                <a:solidFill>
                  <a:schemeClr val="hlink"/>
                </a:solidFill>
                <a:hlinkClick r:id="rId5"/>
              </a:rPr>
              <a:t>A3C: Training workflow of each worker agent (L) and High-level architecture (R)</a:t>
            </a:r>
            <a:endParaRPr sz="600"/>
          </a:p>
        </p:txBody>
      </p:sp>
      <p:sp>
        <p:nvSpPr>
          <p:cNvPr id="409" name="Google Shape;409;p44"/>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Agenda</a:t>
            </a:r>
            <a:endParaRPr sz="2400"/>
          </a:p>
        </p:txBody>
      </p:sp>
      <p:sp>
        <p:nvSpPr>
          <p:cNvPr id="104" name="Google Shape;10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Introduction</a:t>
            </a:r>
            <a:endParaRPr sz="1600"/>
          </a:p>
          <a:p>
            <a:pPr indent="-330200" lvl="0" marL="457200" rtl="0" algn="l">
              <a:spcBef>
                <a:spcPts val="0"/>
              </a:spcBef>
              <a:spcAft>
                <a:spcPts val="0"/>
              </a:spcAft>
              <a:buSzPts val="1600"/>
              <a:buChar char="●"/>
            </a:pPr>
            <a:r>
              <a:rPr lang="en" sz="1600"/>
              <a:t>Theory &amp; Concepts</a:t>
            </a:r>
            <a:endParaRPr sz="1600"/>
          </a:p>
          <a:p>
            <a:pPr indent="-330200" lvl="0" marL="457200" rtl="0" algn="l">
              <a:spcBef>
                <a:spcPts val="0"/>
              </a:spcBef>
              <a:spcAft>
                <a:spcPts val="0"/>
              </a:spcAft>
              <a:buSzPts val="1600"/>
              <a:buChar char="●"/>
            </a:pPr>
            <a:r>
              <a:rPr lang="en" sz="1600"/>
              <a:t>Use cases</a:t>
            </a:r>
            <a:endParaRPr sz="1600"/>
          </a:p>
          <a:p>
            <a:pPr indent="-330200" lvl="0" marL="457200" rtl="0" algn="l">
              <a:spcBef>
                <a:spcPts val="0"/>
              </a:spcBef>
              <a:spcAft>
                <a:spcPts val="0"/>
              </a:spcAft>
              <a:buSzPts val="1600"/>
              <a:buChar char="●"/>
            </a:pPr>
            <a:r>
              <a:rPr lang="en" sz="1600"/>
              <a:t>Key Players &amp; Toolkits</a:t>
            </a:r>
            <a:endParaRPr sz="1600"/>
          </a:p>
          <a:p>
            <a:pPr indent="-330200" lvl="0" marL="457200" rtl="0" algn="l">
              <a:spcBef>
                <a:spcPts val="0"/>
              </a:spcBef>
              <a:spcAft>
                <a:spcPts val="0"/>
              </a:spcAft>
              <a:buSzPts val="1600"/>
              <a:buChar char="●"/>
            </a:pPr>
            <a:r>
              <a:rPr lang="en" sz="1600"/>
              <a:t>Research Frontiers</a:t>
            </a:r>
            <a:endParaRPr sz="1600"/>
          </a:p>
          <a:p>
            <a:pPr indent="-330200" lvl="0" marL="457200" rtl="0" algn="l">
              <a:spcBef>
                <a:spcPts val="0"/>
              </a:spcBef>
              <a:spcAft>
                <a:spcPts val="0"/>
              </a:spcAft>
              <a:buSzPts val="1600"/>
              <a:buChar char="●"/>
            </a:pPr>
            <a:r>
              <a:rPr lang="en" sz="1600"/>
              <a:t>Envoi</a:t>
            </a:r>
            <a:endParaRPr sz="1600"/>
          </a:p>
          <a:p>
            <a:pPr indent="0" lvl="0" marL="0" rtl="0" algn="l">
              <a:spcBef>
                <a:spcPts val="1600"/>
              </a:spcBef>
              <a:spcAft>
                <a:spcPts val="1600"/>
              </a:spcAft>
              <a:buNone/>
            </a:pPr>
            <a:r>
              <a:t/>
            </a:r>
            <a:endParaRPr sz="1600"/>
          </a:p>
        </p:txBody>
      </p:sp>
      <p:sp>
        <p:nvSpPr>
          <p:cNvPr id="105" name="Google Shape;105;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8"/>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324475" y="465975"/>
            <a:ext cx="3568800" cy="28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Break</a:t>
            </a:r>
            <a:endParaRPr/>
          </a:p>
        </p:txBody>
      </p:sp>
      <p:sp>
        <p:nvSpPr>
          <p:cNvPr id="415" name="Google Shape;41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616161"/>
                </a:solidFill>
              </a:rPr>
              <a:t>‹#›</a:t>
            </a:fld>
            <a:endParaRPr>
              <a:solidFill>
                <a:srgbClr val="61616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6"/>
          <p:cNvSpPr txBox="1"/>
          <p:nvPr>
            <p:ph type="title"/>
          </p:nvPr>
        </p:nvSpPr>
        <p:spPr>
          <a:xfrm>
            <a:off x="332325" y="1096874"/>
            <a:ext cx="4339200" cy="29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cases</a:t>
            </a:r>
            <a:endParaRPr/>
          </a:p>
        </p:txBody>
      </p:sp>
      <p:sp>
        <p:nvSpPr>
          <p:cNvPr id="421" name="Google Shape;42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Dialogue Systems: Interactive RL</a:t>
            </a:r>
            <a:endParaRPr/>
          </a:p>
        </p:txBody>
      </p:sp>
      <p:sp>
        <p:nvSpPr>
          <p:cNvPr id="427" name="Google Shape;427;p47"/>
          <p:cNvSpPr txBox="1"/>
          <p:nvPr/>
        </p:nvSpPr>
        <p:spPr>
          <a:xfrm>
            <a:off x="4620250" y="2363925"/>
            <a:ext cx="345000" cy="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47"/>
          <p:cNvSpPr txBox="1"/>
          <p:nvPr>
            <p:ph idx="1" type="body"/>
          </p:nvPr>
        </p:nvSpPr>
        <p:spPr>
          <a:xfrm>
            <a:off x="311700" y="1000075"/>
            <a:ext cx="8520600" cy="14142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lt2"/>
              </a:buClr>
              <a:buSzPts val="1600"/>
              <a:buFont typeface="Source Sans Pro"/>
              <a:buChar char="●"/>
            </a:pPr>
            <a:r>
              <a:rPr lang="en" sz="1600"/>
              <a:t>Conversational flow.</a:t>
            </a:r>
            <a:endParaRPr sz="1600"/>
          </a:p>
          <a:p>
            <a:pPr indent="-330200" lvl="0" marL="457200" marR="0" rtl="0" algn="l">
              <a:lnSpc>
                <a:spcPct val="115000"/>
              </a:lnSpc>
              <a:spcBef>
                <a:spcPts val="0"/>
              </a:spcBef>
              <a:spcAft>
                <a:spcPts val="0"/>
              </a:spcAft>
              <a:buSzPts val="1600"/>
              <a:buChar char="●"/>
            </a:pPr>
            <a:r>
              <a:rPr lang="en" sz="1600"/>
              <a:t>Concept of delayed reward fits well to Dialogue</a:t>
            </a:r>
            <a:endParaRPr sz="1600"/>
          </a:p>
        </p:txBody>
      </p:sp>
      <p:pic>
        <p:nvPicPr>
          <p:cNvPr id="430" name="Google Shape;430;p47"/>
          <p:cNvPicPr preferRelativeResize="0"/>
          <p:nvPr/>
        </p:nvPicPr>
        <p:blipFill>
          <a:blip r:embed="rId3">
            <a:alphaModFix/>
          </a:blip>
          <a:stretch>
            <a:fillRect/>
          </a:stretch>
        </p:blipFill>
        <p:spPr>
          <a:xfrm>
            <a:off x="2481325" y="1823500"/>
            <a:ext cx="4622850" cy="2246700"/>
          </a:xfrm>
          <a:prstGeom prst="rect">
            <a:avLst/>
          </a:prstGeom>
          <a:noFill/>
          <a:ln>
            <a:noFill/>
          </a:ln>
        </p:spPr>
      </p:pic>
      <p:sp>
        <p:nvSpPr>
          <p:cNvPr id="431" name="Google Shape;431;p47"/>
          <p:cNvSpPr txBox="1"/>
          <p:nvPr/>
        </p:nvSpPr>
        <p:spPr>
          <a:xfrm>
            <a:off x="2156700" y="4070200"/>
            <a:ext cx="483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ICLR 2017 by</a:t>
            </a:r>
            <a:r>
              <a:rPr lang="en" sz="1000"/>
              <a:t> FAIR: </a:t>
            </a:r>
            <a:r>
              <a:rPr lang="en" sz="1000" u="sng">
                <a:solidFill>
                  <a:schemeClr val="hlink"/>
                </a:solidFill>
                <a:hlinkClick r:id="rId4"/>
              </a:rPr>
              <a:t>Learning Through Dialogue Interactions By Asking Questions</a:t>
            </a:r>
            <a:endParaRPr sz="1000"/>
          </a:p>
        </p:txBody>
      </p:sp>
      <p:sp>
        <p:nvSpPr>
          <p:cNvPr id="432" name="Google Shape;432;p47"/>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Dialogue Systems: </a:t>
            </a:r>
            <a:r>
              <a:rPr lang="en"/>
              <a:t>Deep RL</a:t>
            </a:r>
            <a:endParaRPr/>
          </a:p>
        </p:txBody>
      </p:sp>
      <p:sp>
        <p:nvSpPr>
          <p:cNvPr id="438" name="Google Shape;438;p48"/>
          <p:cNvSpPr txBox="1"/>
          <p:nvPr/>
        </p:nvSpPr>
        <p:spPr>
          <a:xfrm>
            <a:off x="4620250" y="2363925"/>
            <a:ext cx="345000" cy="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48"/>
          <p:cNvSpPr txBox="1"/>
          <p:nvPr>
            <p:ph idx="1" type="body"/>
          </p:nvPr>
        </p:nvSpPr>
        <p:spPr>
          <a:xfrm>
            <a:off x="311700" y="1000075"/>
            <a:ext cx="8520600" cy="11853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Actor-Critic method</a:t>
            </a:r>
            <a:endParaRPr sz="1600"/>
          </a:p>
          <a:p>
            <a:pPr indent="-330200" lvl="0" marL="457200" rtl="0" algn="l">
              <a:spcBef>
                <a:spcPts val="0"/>
              </a:spcBef>
              <a:spcAft>
                <a:spcPts val="0"/>
              </a:spcAft>
              <a:buSzPts val="1600"/>
              <a:buChar char="●"/>
            </a:pPr>
            <a:r>
              <a:rPr lang="en" sz="1600"/>
              <a:t>2 Stage training → Supervised Learning + RL</a:t>
            </a:r>
            <a:endParaRPr sz="1600"/>
          </a:p>
          <a:p>
            <a:pPr indent="-330200" lvl="1" marL="914400" rtl="0" algn="l">
              <a:spcBef>
                <a:spcPts val="0"/>
              </a:spcBef>
              <a:spcAft>
                <a:spcPts val="0"/>
              </a:spcAft>
              <a:buSzPts val="1600"/>
              <a:buChar char="○"/>
            </a:pPr>
            <a:r>
              <a:rPr lang="en" sz="1600"/>
              <a:t>Supervised → Mimic human behaviour</a:t>
            </a:r>
            <a:endParaRPr sz="1600"/>
          </a:p>
          <a:p>
            <a:pPr indent="-330200" lvl="1" marL="914400" rtl="0" algn="l">
              <a:spcBef>
                <a:spcPts val="0"/>
              </a:spcBef>
              <a:spcAft>
                <a:spcPts val="0"/>
              </a:spcAft>
              <a:buSzPts val="1600"/>
              <a:buChar char="○"/>
            </a:pPr>
            <a:r>
              <a:rPr lang="en" sz="1600"/>
              <a:t>RL → Handle unforeseen situations</a:t>
            </a:r>
            <a:endParaRPr sz="1600"/>
          </a:p>
        </p:txBody>
      </p:sp>
      <p:pic>
        <p:nvPicPr>
          <p:cNvPr id="441" name="Google Shape;441;p48"/>
          <p:cNvPicPr preferRelativeResize="0"/>
          <p:nvPr/>
        </p:nvPicPr>
        <p:blipFill>
          <a:blip r:embed="rId3">
            <a:alphaModFix/>
          </a:blip>
          <a:stretch>
            <a:fillRect/>
          </a:stretch>
        </p:blipFill>
        <p:spPr>
          <a:xfrm>
            <a:off x="5117638" y="2011112"/>
            <a:ext cx="3435375" cy="1185175"/>
          </a:xfrm>
          <a:prstGeom prst="rect">
            <a:avLst/>
          </a:prstGeom>
          <a:noFill/>
          <a:ln>
            <a:noFill/>
          </a:ln>
        </p:spPr>
      </p:pic>
      <p:sp>
        <p:nvSpPr>
          <p:cNvPr id="442" name="Google Shape;442;p48"/>
          <p:cNvSpPr txBox="1"/>
          <p:nvPr/>
        </p:nvSpPr>
        <p:spPr>
          <a:xfrm>
            <a:off x="5183375" y="3196288"/>
            <a:ext cx="3303900" cy="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a:t>
            </a:r>
            <a:r>
              <a:rPr lang="en" sz="600" u="sng">
                <a:solidFill>
                  <a:schemeClr val="hlink"/>
                </a:solidFill>
                <a:hlinkClick r:id="rId4"/>
              </a:rPr>
              <a:t>Maluuba: Applying Deep Reinforcement Learning to Dialogue Management</a:t>
            </a:r>
            <a:endParaRPr sz="600"/>
          </a:p>
        </p:txBody>
      </p:sp>
      <p:sp>
        <p:nvSpPr>
          <p:cNvPr id="443" name="Google Shape;443;p48"/>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444" name="Google Shape;444;p48"/>
          <p:cNvSpPr txBox="1"/>
          <p:nvPr>
            <p:ph idx="1" type="body"/>
          </p:nvPr>
        </p:nvSpPr>
        <p:spPr>
          <a:xfrm>
            <a:off x="311700" y="3286075"/>
            <a:ext cx="4606800" cy="1185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User simulations for training</a:t>
            </a:r>
            <a:endParaRPr sz="1600"/>
          </a:p>
          <a:p>
            <a:pPr indent="-330200" lvl="0" marL="457200" rtl="0" algn="l">
              <a:spcBef>
                <a:spcPts val="0"/>
              </a:spcBef>
              <a:spcAft>
                <a:spcPts val="0"/>
              </a:spcAft>
              <a:buSzPts val="1600"/>
              <a:buChar char="●"/>
            </a:pPr>
            <a:r>
              <a:rPr lang="en" sz="1600"/>
              <a:t>Infinite state space of probability distributions</a:t>
            </a:r>
            <a:endParaRPr sz="1600"/>
          </a:p>
          <a:p>
            <a:pPr indent="-330200" lvl="0" marL="457200" rtl="0" algn="l">
              <a:spcBef>
                <a:spcPts val="0"/>
              </a:spcBef>
              <a:spcAft>
                <a:spcPts val="0"/>
              </a:spcAft>
              <a:buSzPts val="1600"/>
              <a:buChar char="●"/>
            </a:pPr>
            <a:r>
              <a:rPr lang="en" sz="1600"/>
              <a:t>Dialogue act-slot type combinations</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type="title"/>
          </p:nvPr>
        </p:nvSpPr>
        <p:spPr>
          <a:xfrm>
            <a:off x="332325" y="1096874"/>
            <a:ext cx="4339200" cy="29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Players &amp; Toolkits</a:t>
            </a:r>
            <a:endParaRPr/>
          </a:p>
        </p:txBody>
      </p:sp>
      <p:sp>
        <p:nvSpPr>
          <p:cNvPr id="450" name="Google Shape;450;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Key Players</a:t>
            </a:r>
            <a:endParaRPr sz="2400"/>
          </a:p>
        </p:txBody>
      </p:sp>
      <p:sp>
        <p:nvSpPr>
          <p:cNvPr id="456" name="Google Shape;456;p5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57" name="Google Shape;457;p50"/>
          <p:cNvGrpSpPr/>
          <p:nvPr/>
        </p:nvGrpSpPr>
        <p:grpSpPr>
          <a:xfrm>
            <a:off x="5172246" y="2890400"/>
            <a:ext cx="3399356" cy="984349"/>
            <a:chOff x="5172246" y="2890400"/>
            <a:chExt cx="3399356" cy="984349"/>
          </a:xfrm>
        </p:grpSpPr>
        <p:pic>
          <p:nvPicPr>
            <p:cNvPr id="458" name="Google Shape;458;p50"/>
            <p:cNvPicPr preferRelativeResize="0"/>
            <p:nvPr/>
          </p:nvPicPr>
          <p:blipFill>
            <a:blip r:embed="rId3">
              <a:alphaModFix/>
            </a:blip>
            <a:stretch>
              <a:fillRect/>
            </a:stretch>
          </p:blipFill>
          <p:spPr>
            <a:xfrm>
              <a:off x="5172246" y="2890400"/>
              <a:ext cx="2529453" cy="478684"/>
            </a:xfrm>
            <a:prstGeom prst="rect">
              <a:avLst/>
            </a:prstGeom>
            <a:noFill/>
            <a:ln>
              <a:noFill/>
            </a:ln>
          </p:spPr>
        </p:pic>
        <p:pic>
          <p:nvPicPr>
            <p:cNvPr id="459" name="Google Shape;459;p50"/>
            <p:cNvPicPr preferRelativeResize="0"/>
            <p:nvPr/>
          </p:nvPicPr>
          <p:blipFill>
            <a:blip r:embed="rId4">
              <a:alphaModFix/>
            </a:blip>
            <a:stretch>
              <a:fillRect/>
            </a:stretch>
          </p:blipFill>
          <p:spPr>
            <a:xfrm>
              <a:off x="6475896" y="3363550"/>
              <a:ext cx="2095706" cy="511199"/>
            </a:xfrm>
            <a:prstGeom prst="rect">
              <a:avLst/>
            </a:prstGeom>
            <a:noFill/>
            <a:ln>
              <a:noFill/>
            </a:ln>
          </p:spPr>
        </p:pic>
      </p:grpSp>
      <p:pic>
        <p:nvPicPr>
          <p:cNvPr id="460" name="Google Shape;460;p50"/>
          <p:cNvPicPr preferRelativeResize="0"/>
          <p:nvPr/>
        </p:nvPicPr>
        <p:blipFill>
          <a:blip r:embed="rId5">
            <a:alphaModFix/>
          </a:blip>
          <a:stretch>
            <a:fillRect/>
          </a:stretch>
        </p:blipFill>
        <p:spPr>
          <a:xfrm>
            <a:off x="3891150" y="3126030"/>
            <a:ext cx="1115159" cy="986239"/>
          </a:xfrm>
          <a:prstGeom prst="rect">
            <a:avLst/>
          </a:prstGeom>
          <a:noFill/>
          <a:ln>
            <a:noFill/>
          </a:ln>
        </p:spPr>
      </p:pic>
      <p:pic>
        <p:nvPicPr>
          <p:cNvPr id="461" name="Google Shape;461;p50"/>
          <p:cNvPicPr preferRelativeResize="0"/>
          <p:nvPr/>
        </p:nvPicPr>
        <p:blipFill>
          <a:blip r:embed="rId6">
            <a:alphaModFix/>
          </a:blip>
          <a:stretch>
            <a:fillRect/>
          </a:stretch>
        </p:blipFill>
        <p:spPr>
          <a:xfrm>
            <a:off x="5423020" y="3835698"/>
            <a:ext cx="1541434" cy="511201"/>
          </a:xfrm>
          <a:prstGeom prst="rect">
            <a:avLst/>
          </a:prstGeom>
          <a:noFill/>
          <a:ln>
            <a:noFill/>
          </a:ln>
        </p:spPr>
      </p:pic>
      <p:pic>
        <p:nvPicPr>
          <p:cNvPr id="462" name="Google Shape;462;p50"/>
          <p:cNvPicPr preferRelativeResize="0"/>
          <p:nvPr/>
        </p:nvPicPr>
        <p:blipFill>
          <a:blip r:embed="rId7">
            <a:alphaModFix/>
          </a:blip>
          <a:stretch>
            <a:fillRect/>
          </a:stretch>
        </p:blipFill>
        <p:spPr>
          <a:xfrm>
            <a:off x="434625" y="2261951"/>
            <a:ext cx="3039801" cy="1595886"/>
          </a:xfrm>
          <a:prstGeom prst="rect">
            <a:avLst/>
          </a:prstGeom>
          <a:noFill/>
          <a:ln>
            <a:noFill/>
          </a:ln>
        </p:spPr>
      </p:pic>
      <p:pic>
        <p:nvPicPr>
          <p:cNvPr id="463" name="Google Shape;463;p50"/>
          <p:cNvPicPr preferRelativeResize="0"/>
          <p:nvPr/>
        </p:nvPicPr>
        <p:blipFill>
          <a:blip r:embed="rId8">
            <a:alphaModFix/>
          </a:blip>
          <a:stretch>
            <a:fillRect/>
          </a:stretch>
        </p:blipFill>
        <p:spPr>
          <a:xfrm>
            <a:off x="2538975" y="944950"/>
            <a:ext cx="5409174" cy="1295050"/>
          </a:xfrm>
          <a:prstGeom prst="rect">
            <a:avLst/>
          </a:prstGeom>
          <a:noFill/>
          <a:ln>
            <a:noFill/>
          </a:ln>
        </p:spPr>
      </p:pic>
      <p:sp>
        <p:nvSpPr>
          <p:cNvPr id="464" name="Google Shape;464;p50"/>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Labs &amp; Groups</a:t>
            </a:r>
            <a:endParaRPr sz="2400"/>
          </a:p>
        </p:txBody>
      </p:sp>
      <p:sp>
        <p:nvSpPr>
          <p:cNvPr id="470" name="Google Shape;470;p51"/>
          <p:cNvSpPr txBox="1"/>
          <p:nvPr>
            <p:ph idx="1" type="body"/>
          </p:nvPr>
        </p:nvSpPr>
        <p:spPr>
          <a:xfrm>
            <a:off x="311700" y="1000075"/>
            <a:ext cx="8520600" cy="869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u="sng">
                <a:solidFill>
                  <a:schemeClr val="hlink"/>
                </a:solidFill>
                <a:hlinkClick r:id="rId3"/>
              </a:rPr>
              <a:t>Berkeley Artificial Intelligence Research (BAIR) Lab</a:t>
            </a:r>
            <a:endParaRPr sz="1600"/>
          </a:p>
          <a:p>
            <a:pPr indent="-330200" lvl="1" marL="914400" marR="0" rtl="0" algn="l">
              <a:lnSpc>
                <a:spcPct val="115000"/>
              </a:lnSpc>
              <a:spcBef>
                <a:spcPts val="0"/>
              </a:spcBef>
              <a:spcAft>
                <a:spcPts val="0"/>
              </a:spcAft>
              <a:buSzPts val="1600"/>
              <a:buChar char="○"/>
            </a:pPr>
            <a:r>
              <a:rPr lang="en" sz="1600"/>
              <a:t>UC Berkeley EE Department</a:t>
            </a:r>
            <a:br>
              <a:rPr lang="en" sz="1600"/>
            </a:br>
            <a:endParaRPr sz="1600"/>
          </a:p>
        </p:txBody>
      </p:sp>
      <p:sp>
        <p:nvSpPr>
          <p:cNvPr id="471" name="Google Shape;471;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2" name="Google Shape;472;p51"/>
          <p:cNvPicPr preferRelativeResize="0"/>
          <p:nvPr/>
        </p:nvPicPr>
        <p:blipFill>
          <a:blip r:embed="rId4">
            <a:alphaModFix/>
          </a:blip>
          <a:stretch>
            <a:fillRect/>
          </a:stretch>
        </p:blipFill>
        <p:spPr>
          <a:xfrm>
            <a:off x="1513531" y="2752337"/>
            <a:ext cx="2389624" cy="1276725"/>
          </a:xfrm>
          <a:prstGeom prst="rect">
            <a:avLst/>
          </a:prstGeom>
          <a:noFill/>
          <a:ln>
            <a:noFill/>
          </a:ln>
        </p:spPr>
      </p:pic>
      <p:grpSp>
        <p:nvGrpSpPr>
          <p:cNvPr id="473" name="Google Shape;473;p51"/>
          <p:cNvGrpSpPr/>
          <p:nvPr/>
        </p:nvGrpSpPr>
        <p:grpSpPr>
          <a:xfrm>
            <a:off x="5330899" y="2091475"/>
            <a:ext cx="3164475" cy="2421775"/>
            <a:chOff x="5330899" y="2091475"/>
            <a:chExt cx="3164475" cy="2421775"/>
          </a:xfrm>
        </p:grpSpPr>
        <p:pic>
          <p:nvPicPr>
            <p:cNvPr id="474" name="Google Shape;474;p51"/>
            <p:cNvPicPr preferRelativeResize="0"/>
            <p:nvPr/>
          </p:nvPicPr>
          <p:blipFill rotWithShape="1">
            <a:blip r:embed="rId5">
              <a:alphaModFix amt="97000"/>
            </a:blip>
            <a:srcRect b="0" l="0" r="0" t="0"/>
            <a:stretch/>
          </p:blipFill>
          <p:spPr>
            <a:xfrm>
              <a:off x="6077587" y="2091475"/>
              <a:ext cx="1671075" cy="351225"/>
            </a:xfrm>
            <a:prstGeom prst="rect">
              <a:avLst/>
            </a:prstGeom>
            <a:noFill/>
            <a:ln>
              <a:noFill/>
            </a:ln>
          </p:spPr>
        </p:pic>
        <p:sp>
          <p:nvSpPr>
            <p:cNvPr id="475" name="Google Shape;475;p51"/>
            <p:cNvSpPr txBox="1"/>
            <p:nvPr/>
          </p:nvSpPr>
          <p:spPr>
            <a:xfrm>
              <a:off x="5639488" y="4341650"/>
              <a:ext cx="25473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Richard Sutton, Michael Bowling and Patrick Pilarski @Univ of Alberta</a:t>
              </a:r>
              <a:br>
                <a:rPr lang="en" sz="600"/>
              </a:br>
              <a:r>
                <a:rPr lang="en" sz="600"/>
                <a:t>	Image courtesy: </a:t>
              </a:r>
              <a:r>
                <a:rPr lang="en" sz="600" u="sng">
                  <a:solidFill>
                    <a:schemeClr val="hlink"/>
                  </a:solidFill>
                  <a:hlinkClick r:id="rId6"/>
                </a:rPr>
                <a:t>Deep Mind Blog</a:t>
              </a:r>
              <a:endParaRPr sz="600"/>
            </a:p>
            <a:p>
              <a:pPr indent="0" lvl="0" marL="0" rtl="0" algn="l">
                <a:spcBef>
                  <a:spcPts val="0"/>
                </a:spcBef>
                <a:spcAft>
                  <a:spcPts val="0"/>
                </a:spcAft>
                <a:buNone/>
              </a:pPr>
              <a:r>
                <a:t/>
              </a:r>
              <a:endParaRPr sz="600"/>
            </a:p>
          </p:txBody>
        </p:sp>
        <p:pic>
          <p:nvPicPr>
            <p:cNvPr id="476" name="Google Shape;476;p51"/>
            <p:cNvPicPr preferRelativeResize="0"/>
            <p:nvPr/>
          </p:nvPicPr>
          <p:blipFill>
            <a:blip r:embed="rId7">
              <a:alphaModFix/>
            </a:blip>
            <a:stretch>
              <a:fillRect/>
            </a:stretch>
          </p:blipFill>
          <p:spPr>
            <a:xfrm>
              <a:off x="5330899" y="2442699"/>
              <a:ext cx="3164475" cy="1895999"/>
            </a:xfrm>
            <a:prstGeom prst="rect">
              <a:avLst/>
            </a:prstGeom>
            <a:noFill/>
            <a:ln>
              <a:noFill/>
            </a:ln>
          </p:spPr>
        </p:pic>
      </p:grpSp>
      <p:sp>
        <p:nvSpPr>
          <p:cNvPr id="477" name="Google Shape;477;p51"/>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478" name="Google Shape;478;p51"/>
          <p:cNvSpPr txBox="1"/>
          <p:nvPr>
            <p:ph idx="1" type="body"/>
          </p:nvPr>
        </p:nvSpPr>
        <p:spPr>
          <a:xfrm>
            <a:off x="311700" y="1862875"/>
            <a:ext cx="8520600" cy="869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Univ. of Alberta,  Edmonton, Canada</a:t>
            </a:r>
            <a:endParaRPr sz="1600"/>
          </a:p>
          <a:p>
            <a:pPr indent="-330200" lvl="1" marL="914400" marR="0" rtl="0" algn="l">
              <a:lnSpc>
                <a:spcPct val="115000"/>
              </a:lnSpc>
              <a:spcBef>
                <a:spcPts val="0"/>
              </a:spcBef>
              <a:spcAft>
                <a:spcPts val="0"/>
              </a:spcAft>
              <a:buSzPts val="1600"/>
              <a:buChar char="○"/>
            </a:pPr>
            <a:r>
              <a:rPr lang="en" sz="1600"/>
              <a:t>Deep Mind’s 1st international office</a:t>
            </a:r>
            <a:br>
              <a:rPr lang="en" sz="1600"/>
            </a:br>
            <a:endParaRPr sz="1600"/>
          </a:p>
          <a:p>
            <a:pPr indent="0" lvl="0" marL="0" marR="0" rtl="0" algn="l">
              <a:lnSpc>
                <a:spcPct val="115000"/>
              </a:lnSpc>
              <a:spcBef>
                <a:spcPts val="1600"/>
              </a:spcBef>
              <a:spcAft>
                <a:spcPts val="0"/>
              </a:spcAft>
              <a:buNone/>
            </a:pPr>
            <a:r>
              <a:t/>
            </a:r>
            <a:endParaRPr sz="1600"/>
          </a:p>
          <a:p>
            <a:pPr indent="0" lvl="0" marL="0" marR="0" rtl="0" algn="l">
              <a:lnSpc>
                <a:spcPct val="115000"/>
              </a:lnSpc>
              <a:spcBef>
                <a:spcPts val="16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Researchers</a:t>
            </a:r>
            <a:endParaRPr sz="2400"/>
          </a:p>
        </p:txBody>
      </p:sp>
      <p:sp>
        <p:nvSpPr>
          <p:cNvPr id="484" name="Google Shape;484;p52"/>
          <p:cNvSpPr txBox="1"/>
          <p:nvPr>
            <p:ph idx="1" type="body"/>
          </p:nvPr>
        </p:nvSpPr>
        <p:spPr>
          <a:xfrm>
            <a:off x="311700" y="1000075"/>
            <a:ext cx="8520600" cy="623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Prof. Peter Abeel, Sergey Levine &amp; Chelsea Finn</a:t>
            </a:r>
            <a:endParaRPr sz="1600"/>
          </a:p>
          <a:p>
            <a:pPr indent="-330200" lvl="1" marL="914400" marR="0" rtl="0" algn="l">
              <a:lnSpc>
                <a:spcPct val="115000"/>
              </a:lnSpc>
              <a:spcBef>
                <a:spcPts val="0"/>
              </a:spcBef>
              <a:spcAft>
                <a:spcPts val="0"/>
              </a:spcAft>
              <a:buSzPts val="1600"/>
              <a:buChar char="○"/>
            </a:pPr>
            <a:r>
              <a:rPr lang="en" sz="1600"/>
              <a:t>BAIR, </a:t>
            </a:r>
            <a:r>
              <a:rPr lang="en" sz="1600"/>
              <a:t>UC Berkeley EE Dept</a:t>
            </a:r>
            <a:endParaRPr sz="1600"/>
          </a:p>
        </p:txBody>
      </p:sp>
      <p:sp>
        <p:nvSpPr>
          <p:cNvPr id="485" name="Google Shape;485;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86" name="Google Shape;486;p52"/>
          <p:cNvGrpSpPr/>
          <p:nvPr/>
        </p:nvGrpSpPr>
        <p:grpSpPr>
          <a:xfrm>
            <a:off x="5004375" y="1096413"/>
            <a:ext cx="3951349" cy="2925037"/>
            <a:chOff x="5004375" y="1096413"/>
            <a:chExt cx="3951349" cy="2925037"/>
          </a:xfrm>
        </p:grpSpPr>
        <p:pic>
          <p:nvPicPr>
            <p:cNvPr id="487" name="Google Shape;487;p52"/>
            <p:cNvPicPr preferRelativeResize="0"/>
            <p:nvPr/>
          </p:nvPicPr>
          <p:blipFill>
            <a:blip r:embed="rId3">
              <a:alphaModFix/>
            </a:blip>
            <a:stretch>
              <a:fillRect/>
            </a:stretch>
          </p:blipFill>
          <p:spPr>
            <a:xfrm>
              <a:off x="5004375" y="1096413"/>
              <a:ext cx="3951349" cy="2634224"/>
            </a:xfrm>
            <a:prstGeom prst="rect">
              <a:avLst/>
            </a:prstGeom>
            <a:noFill/>
            <a:ln>
              <a:noFill/>
            </a:ln>
          </p:spPr>
        </p:pic>
        <p:sp>
          <p:nvSpPr>
            <p:cNvPr id="488" name="Google Shape;488;p52"/>
            <p:cNvSpPr txBox="1"/>
            <p:nvPr/>
          </p:nvSpPr>
          <p:spPr>
            <a:xfrm>
              <a:off x="5829550" y="3849850"/>
              <a:ext cx="23010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Chelsea Finn, Sergey Levine &amp; Peter Abeel from UC Berkeley.</a:t>
              </a:r>
              <a:br>
                <a:rPr lang="en" sz="600"/>
              </a:br>
              <a:r>
                <a:rPr lang="en" sz="600"/>
                <a:t>	</a:t>
              </a:r>
              <a:r>
                <a:rPr lang="en" sz="600"/>
                <a:t>Image courtesy: </a:t>
              </a:r>
              <a:r>
                <a:rPr lang="en" sz="600" u="sng">
                  <a:solidFill>
                    <a:schemeClr val="hlink"/>
                  </a:solidFill>
                  <a:hlinkClick r:id="rId4"/>
                </a:rPr>
                <a:t>The New York Times</a:t>
              </a:r>
              <a:endParaRPr sz="600"/>
            </a:p>
            <a:p>
              <a:pPr indent="0" lvl="0" marL="0" rtl="0" algn="l">
                <a:spcBef>
                  <a:spcPts val="0"/>
                </a:spcBef>
                <a:spcAft>
                  <a:spcPts val="0"/>
                </a:spcAft>
                <a:buNone/>
              </a:pPr>
              <a:r>
                <a:t/>
              </a:r>
              <a:endParaRPr sz="600"/>
            </a:p>
          </p:txBody>
        </p:sp>
      </p:grpSp>
      <p:sp>
        <p:nvSpPr>
          <p:cNvPr id="489" name="Google Shape;489;p52"/>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490" name="Google Shape;490;p52"/>
          <p:cNvSpPr txBox="1"/>
          <p:nvPr>
            <p:ph idx="1" type="body"/>
          </p:nvPr>
        </p:nvSpPr>
        <p:spPr>
          <a:xfrm>
            <a:off x="311700" y="1533475"/>
            <a:ext cx="8520600" cy="5712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Ri</a:t>
            </a:r>
            <a:r>
              <a:rPr lang="en" sz="1600"/>
              <a:t>ch Sutton</a:t>
            </a:r>
            <a:endParaRPr sz="1600"/>
          </a:p>
          <a:p>
            <a:pPr indent="-330200" lvl="1" marL="914400" marR="0" rtl="0" algn="l">
              <a:lnSpc>
                <a:spcPct val="115000"/>
              </a:lnSpc>
              <a:spcBef>
                <a:spcPts val="0"/>
              </a:spcBef>
              <a:spcAft>
                <a:spcPts val="0"/>
              </a:spcAft>
              <a:buSzPts val="1600"/>
              <a:buChar char="○"/>
            </a:pPr>
            <a:r>
              <a:rPr lang="en" sz="1600"/>
              <a:t>Univ of Alberta</a:t>
            </a:r>
            <a:endParaRPr sz="1600"/>
          </a:p>
        </p:txBody>
      </p:sp>
      <p:sp>
        <p:nvSpPr>
          <p:cNvPr id="491" name="Google Shape;491;p52"/>
          <p:cNvSpPr txBox="1"/>
          <p:nvPr>
            <p:ph idx="1" type="body"/>
          </p:nvPr>
        </p:nvSpPr>
        <p:spPr>
          <a:xfrm>
            <a:off x="311700" y="2104675"/>
            <a:ext cx="8520600" cy="57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David Silver, Vlad Mnih &amp; Oriol Vinyals</a:t>
            </a:r>
            <a:endParaRPr sz="1600"/>
          </a:p>
          <a:p>
            <a:pPr indent="-330200" lvl="1" marL="914400" rtl="0" algn="l">
              <a:spcBef>
                <a:spcPts val="0"/>
              </a:spcBef>
              <a:spcAft>
                <a:spcPts val="0"/>
              </a:spcAft>
              <a:buSzPts val="1600"/>
              <a:buChar char="○"/>
            </a:pPr>
            <a:r>
              <a:rPr lang="en" sz="1600"/>
              <a:t>Google DeepMind</a:t>
            </a:r>
            <a:endParaRPr sz="1600"/>
          </a:p>
        </p:txBody>
      </p:sp>
      <p:sp>
        <p:nvSpPr>
          <p:cNvPr id="492" name="Google Shape;492;p52"/>
          <p:cNvSpPr txBox="1"/>
          <p:nvPr>
            <p:ph idx="1" type="body"/>
          </p:nvPr>
        </p:nvSpPr>
        <p:spPr>
          <a:xfrm>
            <a:off x="311700" y="2714275"/>
            <a:ext cx="8520600" cy="5712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Ilya Sutskever, Rocky Duan &amp; John Schulman</a:t>
            </a:r>
            <a:endParaRPr sz="1600"/>
          </a:p>
          <a:p>
            <a:pPr indent="-330200" lvl="1" marL="914400" marR="0" rtl="0" algn="l">
              <a:lnSpc>
                <a:spcPct val="115000"/>
              </a:lnSpc>
              <a:spcBef>
                <a:spcPts val="0"/>
              </a:spcBef>
              <a:spcAft>
                <a:spcPts val="0"/>
              </a:spcAft>
              <a:buSzPts val="1600"/>
              <a:buChar char="○"/>
            </a:pPr>
            <a:r>
              <a:rPr lang="en" sz="1600"/>
              <a:t>Open AI</a:t>
            </a:r>
            <a:endParaRPr sz="1600"/>
          </a:p>
        </p:txBody>
      </p:sp>
      <p:sp>
        <p:nvSpPr>
          <p:cNvPr id="493" name="Google Shape;493;p52"/>
          <p:cNvSpPr txBox="1"/>
          <p:nvPr>
            <p:ph idx="1" type="body"/>
          </p:nvPr>
        </p:nvSpPr>
        <p:spPr>
          <a:xfrm>
            <a:off x="311700" y="3247675"/>
            <a:ext cx="8520600" cy="5712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Marc Deisenroth &amp; Jan Peters</a:t>
            </a:r>
            <a:endParaRPr sz="1600"/>
          </a:p>
          <a:p>
            <a:pPr indent="-330200" lvl="1" marL="914400" marR="0" rtl="0" algn="l">
              <a:lnSpc>
                <a:spcPct val="115000"/>
              </a:lnSpc>
              <a:spcBef>
                <a:spcPts val="0"/>
              </a:spcBef>
              <a:spcAft>
                <a:spcPts val="0"/>
              </a:spcAft>
              <a:buSzPts val="1600"/>
              <a:buChar char="○"/>
            </a:pPr>
            <a:r>
              <a:rPr lang="en" sz="1600"/>
              <a:t>Imperial College London &amp; Max Planck </a:t>
            </a:r>
            <a:br>
              <a:rPr lang="en" sz="1600"/>
            </a:br>
            <a:r>
              <a:rPr lang="en" sz="1600"/>
              <a:t>Institute for Intelligent Systems respectively</a:t>
            </a:r>
            <a:endParaRPr sz="1600"/>
          </a:p>
        </p:txBody>
      </p:sp>
      <p:sp>
        <p:nvSpPr>
          <p:cNvPr id="494" name="Google Shape;494;p52"/>
          <p:cNvSpPr txBox="1"/>
          <p:nvPr>
            <p:ph idx="1" type="body"/>
          </p:nvPr>
        </p:nvSpPr>
        <p:spPr>
          <a:xfrm>
            <a:off x="311700" y="4085875"/>
            <a:ext cx="8520600" cy="5712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Jason Weston</a:t>
            </a:r>
            <a:endParaRPr sz="1600"/>
          </a:p>
          <a:p>
            <a:pPr indent="-330200" lvl="1" marL="914400" marR="0" rtl="0" algn="l">
              <a:lnSpc>
                <a:spcPct val="115000"/>
              </a:lnSpc>
              <a:spcBef>
                <a:spcPts val="0"/>
              </a:spcBef>
              <a:spcAft>
                <a:spcPts val="0"/>
              </a:spcAft>
              <a:buSzPts val="1600"/>
              <a:buChar char="○"/>
            </a:pPr>
            <a:r>
              <a:rPr lang="en" sz="1600"/>
              <a:t>Facebook AI Research (FAIR)</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Tools</a:t>
            </a:r>
            <a:endParaRPr sz="2400"/>
          </a:p>
        </p:txBody>
      </p:sp>
      <p:sp>
        <p:nvSpPr>
          <p:cNvPr id="500" name="Google Shape;500;p53"/>
          <p:cNvSpPr txBox="1"/>
          <p:nvPr>
            <p:ph idx="1" type="body"/>
          </p:nvPr>
        </p:nvSpPr>
        <p:spPr>
          <a:xfrm>
            <a:off x="311700" y="1000075"/>
            <a:ext cx="8520600" cy="9840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High-quality implementations of reinforcement learning algorithms</a:t>
            </a:r>
            <a:endParaRPr sz="1600"/>
          </a:p>
          <a:p>
            <a:pPr indent="-330200" lvl="1" marL="914400" rtl="0" algn="l">
              <a:spcBef>
                <a:spcPts val="0"/>
              </a:spcBef>
              <a:spcAft>
                <a:spcPts val="0"/>
              </a:spcAft>
              <a:buSzPts val="1600"/>
              <a:buChar char="○"/>
            </a:pPr>
            <a:r>
              <a:rPr lang="en" sz="1600"/>
              <a:t>OpenAI Baselines</a:t>
            </a:r>
            <a:endParaRPr sz="1600"/>
          </a:p>
          <a:p>
            <a:pPr indent="-330200" lvl="1" marL="914400" rtl="0" algn="l">
              <a:spcBef>
                <a:spcPts val="0"/>
              </a:spcBef>
              <a:spcAft>
                <a:spcPts val="0"/>
              </a:spcAft>
              <a:buSzPts val="1600"/>
              <a:buChar char="○"/>
            </a:pPr>
            <a:r>
              <a:rPr lang="en" sz="1600"/>
              <a:t>ChainerRL</a:t>
            </a:r>
            <a:endParaRPr sz="1600"/>
          </a:p>
        </p:txBody>
      </p:sp>
      <p:sp>
        <p:nvSpPr>
          <p:cNvPr id="501" name="Google Shape;501;p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2" name="Google Shape;502;p53"/>
          <p:cNvPicPr preferRelativeResize="0"/>
          <p:nvPr/>
        </p:nvPicPr>
        <p:blipFill>
          <a:blip r:embed="rId3">
            <a:alphaModFix/>
          </a:blip>
          <a:stretch>
            <a:fillRect/>
          </a:stretch>
        </p:blipFill>
        <p:spPr>
          <a:xfrm>
            <a:off x="7358675" y="3432550"/>
            <a:ext cx="983925" cy="983925"/>
          </a:xfrm>
          <a:prstGeom prst="rect">
            <a:avLst/>
          </a:prstGeom>
          <a:noFill/>
          <a:ln>
            <a:noFill/>
          </a:ln>
        </p:spPr>
      </p:pic>
      <p:pic>
        <p:nvPicPr>
          <p:cNvPr id="503" name="Google Shape;503;p53"/>
          <p:cNvPicPr preferRelativeResize="0"/>
          <p:nvPr/>
        </p:nvPicPr>
        <p:blipFill>
          <a:blip r:embed="rId4">
            <a:alphaModFix/>
          </a:blip>
          <a:stretch>
            <a:fillRect/>
          </a:stretch>
        </p:blipFill>
        <p:spPr>
          <a:xfrm>
            <a:off x="6646450" y="3028975"/>
            <a:ext cx="661725" cy="661725"/>
          </a:xfrm>
          <a:prstGeom prst="rect">
            <a:avLst/>
          </a:prstGeom>
          <a:noFill/>
          <a:ln>
            <a:noFill/>
          </a:ln>
        </p:spPr>
      </p:pic>
      <p:sp>
        <p:nvSpPr>
          <p:cNvPr id="504" name="Google Shape;504;p53"/>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505" name="Google Shape;505;p53"/>
          <p:cNvSpPr txBox="1"/>
          <p:nvPr>
            <p:ph idx="1" type="body"/>
          </p:nvPr>
        </p:nvSpPr>
        <p:spPr>
          <a:xfrm>
            <a:off x="311700" y="2090725"/>
            <a:ext cx="8520600" cy="9840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Environments with a set of test problems to write &amp; evaluate RL algorithms</a:t>
            </a:r>
            <a:endParaRPr sz="1600"/>
          </a:p>
          <a:p>
            <a:pPr indent="-330200" lvl="1" marL="914400" marR="0" rtl="0" algn="l">
              <a:lnSpc>
                <a:spcPct val="115000"/>
              </a:lnSpc>
              <a:spcBef>
                <a:spcPts val="0"/>
              </a:spcBef>
              <a:spcAft>
                <a:spcPts val="0"/>
              </a:spcAft>
              <a:buSzPts val="1600"/>
              <a:buChar char="○"/>
            </a:pPr>
            <a:r>
              <a:rPr lang="en" sz="1600"/>
              <a:t>OpenAI Gym</a:t>
            </a:r>
            <a:endParaRPr sz="1600"/>
          </a:p>
          <a:p>
            <a:pPr indent="-330200" lvl="1" marL="914400" marR="0" rtl="0" algn="l">
              <a:lnSpc>
                <a:spcPct val="115000"/>
              </a:lnSpc>
              <a:spcBef>
                <a:spcPts val="0"/>
              </a:spcBef>
              <a:spcAft>
                <a:spcPts val="0"/>
              </a:spcAft>
              <a:buSzPts val="1600"/>
              <a:buChar char="○"/>
            </a:pPr>
            <a:r>
              <a:rPr lang="en" sz="1600"/>
              <a:t>RLLab</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4"/>
          <p:cNvSpPr txBox="1"/>
          <p:nvPr>
            <p:ph type="title"/>
          </p:nvPr>
        </p:nvSpPr>
        <p:spPr>
          <a:xfrm>
            <a:off x="332325" y="1096874"/>
            <a:ext cx="4339200" cy="29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Frontiers</a:t>
            </a:r>
            <a:endParaRPr/>
          </a:p>
        </p:txBody>
      </p:sp>
      <p:sp>
        <p:nvSpPr>
          <p:cNvPr id="511" name="Google Shape;511;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32325" y="1096874"/>
            <a:ext cx="4339200" cy="29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Experience Replay</a:t>
            </a:r>
            <a:endParaRPr sz="2400"/>
          </a:p>
        </p:txBody>
      </p:sp>
      <p:sp>
        <p:nvSpPr>
          <p:cNvPr id="517" name="Google Shape;517;p55"/>
          <p:cNvSpPr txBox="1"/>
          <p:nvPr>
            <p:ph idx="1" type="body"/>
          </p:nvPr>
        </p:nvSpPr>
        <p:spPr>
          <a:xfrm>
            <a:off x="311700" y="959050"/>
            <a:ext cx="8520600" cy="1085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Problem:</a:t>
            </a:r>
            <a:endParaRPr sz="1600"/>
          </a:p>
          <a:p>
            <a:pPr indent="-330200" lvl="1" marL="914400" rtl="0" algn="l">
              <a:spcBef>
                <a:spcPts val="0"/>
              </a:spcBef>
              <a:spcAft>
                <a:spcPts val="0"/>
              </a:spcAft>
              <a:buSzPts val="1600"/>
              <a:buChar char="○"/>
            </a:pPr>
            <a:r>
              <a:rPr lang="en" sz="1600"/>
              <a:t>Approximate Q-functions using a CNN</a:t>
            </a:r>
            <a:endParaRPr sz="1600"/>
          </a:p>
          <a:p>
            <a:pPr indent="-330200" lvl="1" marL="914400" rtl="0" algn="l">
              <a:spcBef>
                <a:spcPts val="0"/>
              </a:spcBef>
              <a:spcAft>
                <a:spcPts val="0"/>
              </a:spcAft>
              <a:buSzPts val="1600"/>
              <a:buChar char="○"/>
            </a:pPr>
            <a:r>
              <a:rPr lang="en" sz="1600"/>
              <a:t>Non-linearity is not stable and takes time to converge</a:t>
            </a:r>
            <a:endParaRPr sz="1600"/>
          </a:p>
        </p:txBody>
      </p:sp>
      <p:sp>
        <p:nvSpPr>
          <p:cNvPr id="518" name="Google Shape;518;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520" name="Google Shape;520;p55"/>
          <p:cNvSpPr txBox="1"/>
          <p:nvPr>
            <p:ph idx="1" type="body"/>
          </p:nvPr>
        </p:nvSpPr>
        <p:spPr>
          <a:xfrm>
            <a:off x="311700" y="2254450"/>
            <a:ext cx="8520600" cy="1835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Trick:</a:t>
            </a:r>
            <a:endParaRPr sz="1600"/>
          </a:p>
          <a:p>
            <a:pPr indent="-330200" lvl="1" marL="914400" rtl="0" algn="l">
              <a:spcBef>
                <a:spcPts val="0"/>
              </a:spcBef>
              <a:spcAft>
                <a:spcPts val="0"/>
              </a:spcAft>
              <a:buSzPts val="1600"/>
              <a:buChar char="○"/>
            </a:pPr>
            <a:r>
              <a:rPr lang="en" sz="1600"/>
              <a:t>Store all experiences &lt; s, a, r, s’ &gt; in a </a:t>
            </a:r>
            <a:r>
              <a:rPr b="1" i="1" lang="en" sz="1600"/>
              <a:t>replay memory</a:t>
            </a:r>
            <a:endParaRPr b="1" i="1" sz="1600"/>
          </a:p>
          <a:p>
            <a:pPr indent="-330200" lvl="1" marL="914400" rtl="0" algn="l">
              <a:spcBef>
                <a:spcPts val="0"/>
              </a:spcBef>
              <a:spcAft>
                <a:spcPts val="0"/>
              </a:spcAft>
              <a:buSzPts val="1600"/>
              <a:buChar char="○"/>
            </a:pPr>
            <a:r>
              <a:rPr lang="en" sz="1600"/>
              <a:t>Use random mini-batches from it </a:t>
            </a:r>
            <a:endParaRPr sz="1600"/>
          </a:p>
          <a:p>
            <a:pPr indent="-330200" lvl="1" marL="914400" rtl="0" algn="l">
              <a:spcBef>
                <a:spcPts val="0"/>
              </a:spcBef>
              <a:spcAft>
                <a:spcPts val="0"/>
              </a:spcAft>
              <a:buSzPts val="1600"/>
              <a:buChar char="○"/>
            </a:pPr>
            <a:r>
              <a:rPr lang="en" sz="1600"/>
              <a:t>Avoids local minimum by breaking similarity between subsequent training samples</a:t>
            </a:r>
            <a:endParaRPr sz="1600"/>
          </a:p>
          <a:p>
            <a:pPr indent="-330200" lvl="1" marL="914400" rtl="0" algn="l">
              <a:spcBef>
                <a:spcPts val="0"/>
              </a:spcBef>
              <a:spcAft>
                <a:spcPts val="0"/>
              </a:spcAft>
              <a:buSzPts val="1600"/>
              <a:buChar char="○"/>
            </a:pPr>
            <a:r>
              <a:rPr lang="en" sz="1600"/>
              <a:t>Makes it similar to Supervised Learning</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Exploration vs Exploitation?</a:t>
            </a:r>
            <a:endParaRPr sz="2400"/>
          </a:p>
        </p:txBody>
      </p:sp>
      <p:sp>
        <p:nvSpPr>
          <p:cNvPr id="526" name="Google Shape;526;p56"/>
          <p:cNvSpPr txBox="1"/>
          <p:nvPr>
            <p:ph idx="1" type="body"/>
          </p:nvPr>
        </p:nvSpPr>
        <p:spPr>
          <a:xfrm>
            <a:off x="311700" y="959050"/>
            <a:ext cx="8520600" cy="8961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Agent’s dilemma,</a:t>
            </a:r>
            <a:endParaRPr sz="1600"/>
          </a:p>
          <a:p>
            <a:pPr indent="-330200" lvl="1" marL="914400" marR="0" rtl="0" algn="l">
              <a:lnSpc>
                <a:spcPct val="115000"/>
              </a:lnSpc>
              <a:spcBef>
                <a:spcPts val="0"/>
              </a:spcBef>
              <a:spcAft>
                <a:spcPts val="0"/>
              </a:spcAft>
              <a:buSzPts val="1600"/>
              <a:buChar char="○"/>
            </a:pPr>
            <a:r>
              <a:rPr lang="en" sz="1600"/>
              <a:t>Trust the learnt Q values for every action? </a:t>
            </a:r>
            <a:r>
              <a:rPr b="1" i="1" lang="en" sz="1600"/>
              <a:t>Or</a:t>
            </a:r>
            <a:endParaRPr b="1" i="1" sz="1600"/>
          </a:p>
          <a:p>
            <a:pPr indent="-330200" lvl="1" marL="914400" marR="0" rtl="0" algn="l">
              <a:lnSpc>
                <a:spcPct val="115000"/>
              </a:lnSpc>
              <a:spcBef>
                <a:spcPts val="0"/>
              </a:spcBef>
              <a:spcAft>
                <a:spcPts val="0"/>
              </a:spcAft>
              <a:buSzPts val="1600"/>
              <a:buChar char="○"/>
            </a:pPr>
            <a:r>
              <a:rPr lang="en" sz="1600"/>
              <a:t>Try other actions which might give a better reward?</a:t>
            </a:r>
            <a:endParaRPr sz="1600"/>
          </a:p>
        </p:txBody>
      </p:sp>
      <p:sp>
        <p:nvSpPr>
          <p:cNvPr id="527" name="Google Shape;527;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8" name="Google Shape;528;p56"/>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529" name="Google Shape;529;p56"/>
          <p:cNvSpPr txBox="1"/>
          <p:nvPr>
            <p:ph idx="1" type="body"/>
          </p:nvPr>
        </p:nvSpPr>
        <p:spPr>
          <a:xfrm>
            <a:off x="311700" y="1873450"/>
            <a:ext cx="8520600" cy="3600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Q-learning algorithm incorporates a greedy exploration</a:t>
            </a:r>
            <a:endParaRPr sz="1600"/>
          </a:p>
        </p:txBody>
      </p:sp>
      <p:sp>
        <p:nvSpPr>
          <p:cNvPr id="530" name="Google Shape;530;p56"/>
          <p:cNvSpPr txBox="1"/>
          <p:nvPr>
            <p:ph idx="1" type="body"/>
          </p:nvPr>
        </p:nvSpPr>
        <p:spPr>
          <a:xfrm>
            <a:off x="311700" y="2233450"/>
            <a:ext cx="8520600" cy="12306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Fix: 𝛆-greedy approach!</a:t>
            </a:r>
            <a:endParaRPr sz="1600"/>
          </a:p>
          <a:p>
            <a:pPr indent="-330200" lvl="1" marL="914400" marR="0" rtl="0" algn="l">
              <a:lnSpc>
                <a:spcPct val="115000"/>
              </a:lnSpc>
              <a:spcBef>
                <a:spcPts val="0"/>
              </a:spcBef>
              <a:spcAft>
                <a:spcPts val="0"/>
              </a:spcAft>
              <a:buSzPts val="1600"/>
              <a:buChar char="○"/>
            </a:pPr>
            <a:r>
              <a:rPr lang="en" sz="1600"/>
              <a:t>Pick a random action (explore) with probability 𝛜 </a:t>
            </a:r>
            <a:r>
              <a:rPr b="1" i="1" lang="en" sz="1600"/>
              <a:t>Or</a:t>
            </a:r>
            <a:r>
              <a:rPr lang="en" sz="1600"/>
              <a:t> </a:t>
            </a:r>
            <a:endParaRPr sz="1600"/>
          </a:p>
          <a:p>
            <a:pPr indent="-330200" lvl="1" marL="914400" marR="0" rtl="0" algn="l">
              <a:lnSpc>
                <a:spcPct val="115000"/>
              </a:lnSpc>
              <a:spcBef>
                <a:spcPts val="0"/>
              </a:spcBef>
              <a:spcAft>
                <a:spcPts val="0"/>
              </a:spcAft>
              <a:buSzPts val="1600"/>
              <a:buChar char="○"/>
            </a:pPr>
            <a:r>
              <a:rPr lang="en" sz="1600"/>
              <a:t>Select an action according to current Q-values with probability (1-𝛜)</a:t>
            </a:r>
            <a:endParaRPr sz="1600"/>
          </a:p>
          <a:p>
            <a:pPr indent="-330200" lvl="1" marL="914400" marR="0" rtl="0" algn="l">
              <a:lnSpc>
                <a:spcPct val="115000"/>
              </a:lnSpc>
              <a:spcBef>
                <a:spcPts val="0"/>
              </a:spcBef>
              <a:spcAft>
                <a:spcPts val="0"/>
              </a:spcAft>
              <a:buSzPts val="1600"/>
              <a:buChar char="○"/>
            </a:pPr>
            <a:r>
              <a:rPr lang="en" sz="1600"/>
              <a:t>Decrease 𝛜 over time as agent becomes confident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Evolution Strategies</a:t>
            </a:r>
            <a:endParaRPr sz="2400"/>
          </a:p>
        </p:txBody>
      </p:sp>
      <p:sp>
        <p:nvSpPr>
          <p:cNvPr id="536" name="Google Shape;536;p57"/>
          <p:cNvSpPr txBox="1"/>
          <p:nvPr>
            <p:ph idx="1" type="body"/>
          </p:nvPr>
        </p:nvSpPr>
        <p:spPr>
          <a:xfrm>
            <a:off x="311700" y="959050"/>
            <a:ext cx="8520600" cy="93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Black-box stochastic optimization</a:t>
            </a:r>
            <a:endParaRPr sz="1600"/>
          </a:p>
          <a:p>
            <a:pPr indent="-330200" lvl="0" marL="457200" rtl="0" algn="l">
              <a:spcBef>
                <a:spcPts val="0"/>
              </a:spcBef>
              <a:spcAft>
                <a:spcPts val="0"/>
              </a:spcAft>
              <a:buSzPts val="1600"/>
              <a:buChar char="●"/>
            </a:pPr>
            <a:r>
              <a:rPr lang="en" sz="1600"/>
              <a:t>Fit ‘n’ no. of parameters to a single reward function</a:t>
            </a:r>
            <a:endParaRPr sz="1600"/>
          </a:p>
          <a:p>
            <a:pPr indent="-330200" lvl="0" marL="457200" rtl="0" algn="l">
              <a:spcBef>
                <a:spcPts val="0"/>
              </a:spcBef>
              <a:spcAft>
                <a:spcPts val="0"/>
              </a:spcAft>
              <a:buSzPts val="1600"/>
              <a:buChar char="●"/>
            </a:pPr>
            <a:r>
              <a:rPr lang="en" sz="1600"/>
              <a:t>Tweak and guess iteratively</a:t>
            </a:r>
            <a:endParaRPr sz="1600"/>
          </a:p>
        </p:txBody>
      </p:sp>
      <p:sp>
        <p:nvSpPr>
          <p:cNvPr id="537" name="Google Shape;537;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8" name="Google Shape;538;p57"/>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grpSp>
        <p:nvGrpSpPr>
          <p:cNvPr id="539" name="Google Shape;539;p57"/>
          <p:cNvGrpSpPr/>
          <p:nvPr/>
        </p:nvGrpSpPr>
        <p:grpSpPr>
          <a:xfrm>
            <a:off x="3966050" y="1694100"/>
            <a:ext cx="4938101" cy="1492250"/>
            <a:chOff x="3966050" y="1694100"/>
            <a:chExt cx="4938101" cy="1492250"/>
          </a:xfrm>
        </p:grpSpPr>
        <p:pic>
          <p:nvPicPr>
            <p:cNvPr id="540" name="Google Shape;540;p57"/>
            <p:cNvPicPr preferRelativeResize="0"/>
            <p:nvPr/>
          </p:nvPicPr>
          <p:blipFill>
            <a:blip r:embed="rId3">
              <a:alphaModFix/>
            </a:blip>
            <a:stretch>
              <a:fillRect/>
            </a:stretch>
          </p:blipFill>
          <p:spPr>
            <a:xfrm>
              <a:off x="3966050" y="1694100"/>
              <a:ext cx="4938101" cy="1254600"/>
            </a:xfrm>
            <a:prstGeom prst="rect">
              <a:avLst/>
            </a:prstGeom>
            <a:noFill/>
            <a:ln>
              <a:noFill/>
            </a:ln>
          </p:spPr>
        </p:pic>
        <p:sp>
          <p:nvSpPr>
            <p:cNvPr id="541" name="Google Shape;541;p57"/>
            <p:cNvSpPr txBox="1"/>
            <p:nvPr/>
          </p:nvSpPr>
          <p:spPr>
            <a:xfrm>
              <a:off x="4806100" y="3014750"/>
              <a:ext cx="32580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a:t>
              </a:r>
              <a:r>
                <a:rPr lang="en" sz="600" u="sng">
                  <a:solidFill>
                    <a:schemeClr val="hlink"/>
                  </a:solidFill>
                  <a:hlinkClick r:id="rId4"/>
                </a:rPr>
                <a:t>Evolution Strategies as a Scalable Alternative to Reinforcement Learning</a:t>
              </a:r>
              <a:endParaRPr sz="600"/>
            </a:p>
            <a:p>
              <a:pPr indent="0" lvl="0" marL="0" rtl="0" algn="l">
                <a:spcBef>
                  <a:spcPts val="0"/>
                </a:spcBef>
                <a:spcAft>
                  <a:spcPts val="0"/>
                </a:spcAft>
                <a:buNone/>
              </a:pPr>
              <a:r>
                <a:t/>
              </a:r>
              <a:endParaRPr sz="600"/>
            </a:p>
          </p:txBody>
        </p:sp>
      </p:grpSp>
      <p:sp>
        <p:nvSpPr>
          <p:cNvPr id="542" name="Google Shape;542;p57"/>
          <p:cNvSpPr txBox="1"/>
          <p:nvPr>
            <p:ph idx="1" type="body"/>
          </p:nvPr>
        </p:nvSpPr>
        <p:spPr>
          <a:xfrm>
            <a:off x="311700" y="2483050"/>
            <a:ext cx="4509900" cy="23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330200" lvl="0" marL="457200" rtl="0" algn="l">
              <a:spcBef>
                <a:spcPts val="1600"/>
              </a:spcBef>
              <a:spcAft>
                <a:spcPts val="0"/>
              </a:spcAft>
              <a:buSzPts val="1600"/>
              <a:buChar char="●"/>
            </a:pPr>
            <a:r>
              <a:rPr lang="en" sz="1600"/>
              <a:t>Tradeoff vs RL</a:t>
            </a:r>
            <a:endParaRPr sz="1600"/>
          </a:p>
          <a:p>
            <a:pPr indent="-330200" lvl="1" marL="914400" rtl="0" algn="l">
              <a:spcBef>
                <a:spcPts val="0"/>
              </a:spcBef>
              <a:spcAft>
                <a:spcPts val="0"/>
              </a:spcAft>
              <a:buSzPts val="1600"/>
              <a:buChar char="○"/>
            </a:pPr>
            <a:r>
              <a:rPr lang="en" sz="1600"/>
              <a:t>No need for backpropagation</a:t>
            </a:r>
            <a:endParaRPr sz="1600"/>
          </a:p>
          <a:p>
            <a:pPr indent="-330200" lvl="1" marL="914400" rtl="0" algn="l">
              <a:spcBef>
                <a:spcPts val="0"/>
              </a:spcBef>
              <a:spcAft>
                <a:spcPts val="0"/>
              </a:spcAft>
              <a:buSzPts val="1600"/>
              <a:buChar char="○"/>
            </a:pPr>
            <a:r>
              <a:rPr lang="en" sz="1600"/>
              <a:t>Highly parallelizable</a:t>
            </a:r>
            <a:endParaRPr sz="1600"/>
          </a:p>
          <a:p>
            <a:pPr indent="-330200" lvl="1" marL="914400" rtl="0" algn="l">
              <a:spcBef>
                <a:spcPts val="0"/>
              </a:spcBef>
              <a:spcAft>
                <a:spcPts val="0"/>
              </a:spcAft>
              <a:buSzPts val="1600"/>
              <a:buChar char="○"/>
            </a:pPr>
            <a:r>
              <a:rPr lang="en" sz="1600"/>
              <a:t>Higher robustness</a:t>
            </a:r>
            <a:endParaRPr sz="1600"/>
          </a:p>
          <a:p>
            <a:pPr indent="-330200" lvl="1" marL="914400" rtl="0" algn="l">
              <a:spcBef>
                <a:spcPts val="0"/>
              </a:spcBef>
              <a:spcAft>
                <a:spcPts val="0"/>
              </a:spcAft>
              <a:buSzPts val="1600"/>
              <a:buChar char="○"/>
            </a:pPr>
            <a:r>
              <a:rPr lang="en" sz="1600"/>
              <a:t>Structured exploration</a:t>
            </a:r>
            <a:endParaRPr sz="1600"/>
          </a:p>
          <a:p>
            <a:pPr indent="-330200" lvl="1" marL="914400" rtl="0" algn="l">
              <a:spcBef>
                <a:spcPts val="0"/>
              </a:spcBef>
              <a:spcAft>
                <a:spcPts val="0"/>
              </a:spcAft>
              <a:buSzPts val="1600"/>
              <a:buChar char="○"/>
            </a:pPr>
            <a:r>
              <a:rPr lang="en" sz="1600"/>
              <a:t>Credit assignment over long time scales</a:t>
            </a:r>
            <a:endParaRPr sz="1600"/>
          </a:p>
          <a:p>
            <a:pPr indent="0" lvl="0" marL="0" rtl="0" algn="l">
              <a:spcBef>
                <a:spcPts val="16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Exploration with Parameter noise</a:t>
            </a:r>
            <a:endParaRPr sz="2400"/>
          </a:p>
        </p:txBody>
      </p:sp>
      <p:sp>
        <p:nvSpPr>
          <p:cNvPr id="548" name="Google Shape;548;p58"/>
          <p:cNvSpPr txBox="1"/>
          <p:nvPr>
            <p:ph idx="1" type="body"/>
          </p:nvPr>
        </p:nvSpPr>
        <p:spPr>
          <a:xfrm>
            <a:off x="311700" y="959050"/>
            <a:ext cx="8520600" cy="393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Traditional RL uses action space noise</a:t>
            </a:r>
            <a:endParaRPr sz="1600"/>
          </a:p>
        </p:txBody>
      </p:sp>
      <p:sp>
        <p:nvSpPr>
          <p:cNvPr id="549" name="Google Shape;549;p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50" name="Google Shape;550;p58"/>
          <p:cNvGrpSpPr/>
          <p:nvPr/>
        </p:nvGrpSpPr>
        <p:grpSpPr>
          <a:xfrm>
            <a:off x="4514700" y="1483675"/>
            <a:ext cx="4089275" cy="3172225"/>
            <a:chOff x="4514700" y="1483675"/>
            <a:chExt cx="4089275" cy="3172225"/>
          </a:xfrm>
        </p:grpSpPr>
        <p:pic>
          <p:nvPicPr>
            <p:cNvPr id="551" name="Google Shape;551;p58"/>
            <p:cNvPicPr preferRelativeResize="0"/>
            <p:nvPr/>
          </p:nvPicPr>
          <p:blipFill>
            <a:blip r:embed="rId3">
              <a:alphaModFix/>
            </a:blip>
            <a:stretch>
              <a:fillRect/>
            </a:stretch>
          </p:blipFill>
          <p:spPr>
            <a:xfrm>
              <a:off x="4514700" y="1483675"/>
              <a:ext cx="4089275" cy="3000625"/>
            </a:xfrm>
            <a:prstGeom prst="rect">
              <a:avLst/>
            </a:prstGeom>
            <a:noFill/>
            <a:ln>
              <a:noFill/>
            </a:ln>
          </p:spPr>
        </p:pic>
        <p:sp>
          <p:nvSpPr>
            <p:cNvPr id="552" name="Google Shape;552;p58"/>
            <p:cNvSpPr txBox="1"/>
            <p:nvPr/>
          </p:nvSpPr>
          <p:spPr>
            <a:xfrm>
              <a:off x="5497937" y="4484300"/>
              <a:ext cx="21228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a:t>
              </a:r>
              <a:r>
                <a:rPr lang="en" sz="600" u="sng">
                  <a:solidFill>
                    <a:schemeClr val="hlink"/>
                  </a:solidFill>
                  <a:hlinkClick r:id="rId4"/>
                </a:rPr>
                <a:t>Better Exploration with Parameter Noise</a:t>
              </a:r>
              <a:endParaRPr sz="600"/>
            </a:p>
            <a:p>
              <a:pPr indent="0" lvl="0" marL="0" rtl="0" algn="l">
                <a:spcBef>
                  <a:spcPts val="0"/>
                </a:spcBef>
                <a:spcAft>
                  <a:spcPts val="0"/>
                </a:spcAft>
                <a:buNone/>
              </a:pPr>
              <a:r>
                <a:t/>
              </a:r>
              <a:endParaRPr sz="600"/>
            </a:p>
          </p:txBody>
        </p:sp>
      </p:grpSp>
      <p:sp>
        <p:nvSpPr>
          <p:cNvPr id="553" name="Google Shape;553;p58"/>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554" name="Google Shape;554;p58"/>
          <p:cNvSpPr txBox="1"/>
          <p:nvPr>
            <p:ph idx="1" type="body"/>
          </p:nvPr>
        </p:nvSpPr>
        <p:spPr>
          <a:xfrm>
            <a:off x="311700" y="1797250"/>
            <a:ext cx="8520600" cy="94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middle ground between </a:t>
            </a:r>
            <a:br>
              <a:rPr lang="en" sz="1600"/>
            </a:br>
            <a:r>
              <a:rPr lang="en" sz="1600"/>
              <a:t>Evolution Strategies &amp; Deep RL</a:t>
            </a:r>
            <a:endParaRPr sz="1600"/>
          </a:p>
        </p:txBody>
      </p:sp>
      <p:sp>
        <p:nvSpPr>
          <p:cNvPr id="555" name="Google Shape;555;p58"/>
          <p:cNvSpPr txBox="1"/>
          <p:nvPr>
            <p:ph idx="1" type="body"/>
          </p:nvPr>
        </p:nvSpPr>
        <p:spPr>
          <a:xfrm>
            <a:off x="311575" y="1236049"/>
            <a:ext cx="8520600" cy="62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Parameter space noise injects randomness </a:t>
            </a:r>
            <a:br>
              <a:rPr lang="en" sz="1600"/>
            </a:br>
            <a:r>
              <a:rPr lang="en" sz="1600"/>
              <a:t>directly into the parameters of the agent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Current Research &amp; Other Challenges</a:t>
            </a:r>
            <a:endParaRPr sz="2400"/>
          </a:p>
        </p:txBody>
      </p:sp>
      <p:sp>
        <p:nvSpPr>
          <p:cNvPr id="561" name="Google Shape;561;p59"/>
          <p:cNvSpPr txBox="1"/>
          <p:nvPr>
            <p:ph idx="1" type="body"/>
          </p:nvPr>
        </p:nvSpPr>
        <p:spPr>
          <a:xfrm>
            <a:off x="311700" y="959050"/>
            <a:ext cx="8520600" cy="3768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Model-based RL</a:t>
            </a:r>
            <a:endParaRPr sz="1600"/>
          </a:p>
          <a:p>
            <a:pPr indent="-330200" lvl="0" marL="457200" rtl="0" algn="l">
              <a:spcBef>
                <a:spcPts val="0"/>
              </a:spcBef>
              <a:spcAft>
                <a:spcPts val="0"/>
              </a:spcAft>
              <a:buSzPts val="1600"/>
              <a:buChar char="●"/>
            </a:pPr>
            <a:r>
              <a:rPr lang="en" sz="1600"/>
              <a:t>Inverse RL &amp; Imitation Learning - Makes use of GAN’s</a:t>
            </a:r>
            <a:endParaRPr sz="1600"/>
          </a:p>
          <a:p>
            <a:pPr indent="-330200" lvl="0" marL="457200" rtl="0" algn="l">
              <a:spcBef>
                <a:spcPts val="0"/>
              </a:spcBef>
              <a:spcAft>
                <a:spcPts val="0"/>
              </a:spcAft>
              <a:buSzPts val="1600"/>
              <a:buChar char="●"/>
            </a:pPr>
            <a:r>
              <a:rPr lang="en" sz="1600"/>
              <a:t>Hierarchical (of policies) RL</a:t>
            </a:r>
            <a:endParaRPr sz="1600"/>
          </a:p>
          <a:p>
            <a:pPr indent="-330200" lvl="0" marL="457200" rtl="0" algn="l">
              <a:spcBef>
                <a:spcPts val="0"/>
              </a:spcBef>
              <a:spcAft>
                <a:spcPts val="0"/>
              </a:spcAft>
              <a:buSzPts val="1600"/>
              <a:buChar char="●"/>
            </a:pPr>
            <a:r>
              <a:rPr lang="en" sz="1600"/>
              <a:t>Multi-agent</a:t>
            </a:r>
            <a:r>
              <a:rPr lang="en" sz="1600"/>
              <a:t> RL (MARL)</a:t>
            </a:r>
            <a:endParaRPr sz="1600"/>
          </a:p>
          <a:p>
            <a:pPr indent="-330200" lvl="0" marL="457200" rtl="0" algn="l">
              <a:spcBef>
                <a:spcPts val="0"/>
              </a:spcBef>
              <a:spcAft>
                <a:spcPts val="0"/>
              </a:spcAft>
              <a:buSzPts val="1600"/>
              <a:buChar char="●"/>
            </a:pPr>
            <a:r>
              <a:rPr lang="en" sz="1600"/>
              <a:t>Memory &amp; Attention</a:t>
            </a:r>
            <a:endParaRPr sz="1600"/>
          </a:p>
          <a:p>
            <a:pPr indent="-330200" lvl="0" marL="457200" rtl="0" algn="l">
              <a:spcBef>
                <a:spcPts val="0"/>
              </a:spcBef>
              <a:spcAft>
                <a:spcPts val="0"/>
              </a:spcAft>
              <a:buSzPts val="1600"/>
              <a:buChar char="●"/>
            </a:pPr>
            <a:r>
              <a:rPr lang="en" sz="1600"/>
              <a:t>Transfer Learning</a:t>
            </a:r>
            <a:endParaRPr sz="1600"/>
          </a:p>
          <a:p>
            <a:pPr indent="-330200" lvl="0" marL="457200" rtl="0" algn="l">
              <a:spcBef>
                <a:spcPts val="0"/>
              </a:spcBef>
              <a:spcAft>
                <a:spcPts val="0"/>
              </a:spcAft>
              <a:buSzPts val="1600"/>
              <a:buChar char="●"/>
            </a:pPr>
            <a:r>
              <a:rPr lang="en" sz="1600"/>
              <a:t>Benchmarks</a:t>
            </a:r>
            <a:endParaRPr sz="1600"/>
          </a:p>
        </p:txBody>
      </p:sp>
      <p:sp>
        <p:nvSpPr>
          <p:cNvPr id="562" name="Google Shape;562;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9"/>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0"/>
          <p:cNvSpPr txBox="1"/>
          <p:nvPr>
            <p:ph type="title"/>
          </p:nvPr>
        </p:nvSpPr>
        <p:spPr>
          <a:xfrm>
            <a:off x="332325" y="1096874"/>
            <a:ext cx="4339200" cy="29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Envoi</a:t>
            </a:r>
            <a:endParaRPr/>
          </a:p>
        </p:txBody>
      </p:sp>
      <p:sp>
        <p:nvSpPr>
          <p:cNvPr id="569" name="Google Shape;569;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Summary</a:t>
            </a:r>
            <a:endParaRPr sz="2400"/>
          </a:p>
        </p:txBody>
      </p:sp>
      <p:sp>
        <p:nvSpPr>
          <p:cNvPr id="575" name="Google Shape;575;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Stable and scalable RL is possible</a:t>
            </a:r>
            <a:endParaRPr sz="1600"/>
          </a:p>
          <a:p>
            <a:pPr indent="-330200" lvl="0" marL="457200" rtl="0" algn="l">
              <a:spcBef>
                <a:spcPts val="0"/>
              </a:spcBef>
              <a:spcAft>
                <a:spcPts val="0"/>
              </a:spcAft>
              <a:buSzPts val="1600"/>
              <a:buChar char="●"/>
            </a:pPr>
            <a:r>
              <a:rPr lang="en" sz="1600"/>
              <a:t>Deep networks represent value, policy and model </a:t>
            </a:r>
            <a:endParaRPr sz="1600"/>
          </a:p>
          <a:p>
            <a:pPr indent="-330200" lvl="0" marL="457200" rtl="0" algn="l">
              <a:spcBef>
                <a:spcPts val="0"/>
              </a:spcBef>
              <a:spcAft>
                <a:spcPts val="0"/>
              </a:spcAft>
              <a:buSzPts val="1600"/>
              <a:buChar char="●"/>
            </a:pPr>
            <a:r>
              <a:rPr lang="en" sz="1600"/>
              <a:t>Applications - Games, Robotics, Dialogue Systems, etc.</a:t>
            </a:r>
            <a:endParaRPr sz="1600"/>
          </a:p>
          <a:p>
            <a:pPr indent="-330200" lvl="0" marL="457200" rtl="0" algn="l">
              <a:spcBef>
                <a:spcPts val="0"/>
              </a:spcBef>
              <a:spcAft>
                <a:spcPts val="0"/>
              </a:spcAft>
              <a:buSzPts val="1600"/>
              <a:buChar char="●"/>
            </a:pPr>
            <a:r>
              <a:rPr lang="en" sz="1600"/>
              <a:t>Lot of hacks and advanced Deep RL paradigms required still</a:t>
            </a:r>
            <a:endParaRPr sz="1600"/>
          </a:p>
          <a:p>
            <a:pPr indent="-330200" lvl="0" marL="457200" rtl="0" algn="l">
              <a:spcBef>
                <a:spcPts val="0"/>
              </a:spcBef>
              <a:spcAft>
                <a:spcPts val="0"/>
              </a:spcAft>
              <a:buSzPts val="1600"/>
              <a:buChar char="●"/>
            </a:pPr>
            <a:r>
              <a:rPr lang="en" sz="1600"/>
              <a:t>Observing the agent is a rewarding experience!</a:t>
            </a:r>
            <a:endParaRPr sz="1600"/>
          </a:p>
        </p:txBody>
      </p:sp>
      <p:sp>
        <p:nvSpPr>
          <p:cNvPr id="576" name="Google Shape;576;p6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7" name="Google Shape;577;p61"/>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References</a:t>
            </a:r>
            <a:endParaRPr sz="2400"/>
          </a:p>
        </p:txBody>
      </p:sp>
      <p:sp>
        <p:nvSpPr>
          <p:cNvPr id="583" name="Google Shape;583;p62"/>
          <p:cNvSpPr txBox="1"/>
          <p:nvPr>
            <p:ph idx="1" type="body"/>
          </p:nvPr>
        </p:nvSpPr>
        <p:spPr>
          <a:xfrm>
            <a:off x="311700" y="1152475"/>
            <a:ext cx="8520600" cy="3584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200"/>
              <a:t>Mnih, Volodymyr, Koray Kavukcuoglu, David Silver, Andrei A. Rusu, Joel Veness, Marc G. Bellemare, Alex Graves et al. </a:t>
            </a:r>
            <a:br>
              <a:rPr lang="en" sz="1200"/>
            </a:br>
            <a:r>
              <a:rPr lang="en" sz="1000"/>
              <a:t>Human-level control through deep reinforcement learning. [MnihDQN16]</a:t>
            </a:r>
            <a:br>
              <a:rPr lang="en" sz="1200"/>
            </a:br>
            <a:r>
              <a:rPr lang="en" sz="800"/>
              <a:t>In Nature 518, no. 7540 (2015): 529-533.</a:t>
            </a:r>
            <a:endParaRPr sz="800"/>
          </a:p>
          <a:p>
            <a:pPr indent="-317500" lvl="0" marL="457200" rtl="0" algn="l">
              <a:spcBef>
                <a:spcPts val="0"/>
              </a:spcBef>
              <a:spcAft>
                <a:spcPts val="0"/>
              </a:spcAft>
              <a:buSzPts val="1400"/>
              <a:buChar char="●"/>
            </a:pPr>
            <a:r>
              <a:rPr lang="en" sz="1200"/>
              <a:t>Mnih, Volodymyr, Adria P. Badia, Mehdi Mirza, Alex Graves, Timothy Lillicrap, Tim Harley, David Silver, &amp; Koray Kavukcuoglu. </a:t>
            </a:r>
            <a:br>
              <a:rPr lang="en" sz="1200"/>
            </a:br>
            <a:r>
              <a:rPr lang="en" sz="1000"/>
              <a:t>Asynchronous methods for deep reinforcement learning. [MnihA3C16]</a:t>
            </a:r>
            <a:br>
              <a:rPr lang="en" sz="1200"/>
            </a:br>
            <a:r>
              <a:rPr lang="en" sz="800"/>
              <a:t>In International Conference on Machine Learning, pp. 1928-1937. 2016.</a:t>
            </a:r>
            <a:endParaRPr sz="800"/>
          </a:p>
          <a:p>
            <a:pPr indent="-317500" lvl="0" marL="457200" rtl="0" algn="l">
              <a:spcBef>
                <a:spcPts val="0"/>
              </a:spcBef>
              <a:spcAft>
                <a:spcPts val="0"/>
              </a:spcAft>
              <a:buSzPts val="1400"/>
              <a:buChar char="●"/>
            </a:pPr>
            <a:r>
              <a:rPr lang="en" sz="1200"/>
              <a:t>Kai Arulkumaran, Marc Peter Deisenroth, Miles Brundage and Anil Anthony Bharath. </a:t>
            </a:r>
            <a:br>
              <a:rPr lang="en" sz="1200"/>
            </a:br>
            <a:r>
              <a:rPr lang="en" sz="1000"/>
              <a:t>A Brief Survey of Deep Reinforcement Learning. [KaiDeepRLSurvey17]</a:t>
            </a:r>
            <a:br>
              <a:rPr lang="en" sz="1200"/>
            </a:br>
            <a:r>
              <a:rPr lang="en" sz="800"/>
              <a:t>In IEEE Signal Processing Magazine, Special Issue on Deep Learning for Image Understanding.</a:t>
            </a:r>
            <a:endParaRPr sz="800"/>
          </a:p>
          <a:p>
            <a:pPr indent="-317500" lvl="0" marL="457200" rtl="0" algn="l">
              <a:spcBef>
                <a:spcPts val="0"/>
              </a:spcBef>
              <a:spcAft>
                <a:spcPts val="0"/>
              </a:spcAft>
              <a:buSzPts val="1400"/>
              <a:buChar char="●"/>
            </a:pPr>
            <a:r>
              <a:rPr lang="en" sz="1200"/>
              <a:t>Wang, Ziyu, Victor Bapst, Nicolas Heess, Volodymyr Mnih, Remi Munos, Koray Kavukcuoglu, and Nando de Freitas. </a:t>
            </a:r>
            <a:br>
              <a:rPr lang="en" sz="1200"/>
            </a:br>
            <a:r>
              <a:rPr lang="en" sz="1000"/>
              <a:t>Sample efficient actor-critic with experience replay. [WangACExpReplay17]</a:t>
            </a:r>
            <a:br>
              <a:rPr lang="en" sz="1200"/>
            </a:br>
            <a:r>
              <a:rPr lang="en" sz="800"/>
              <a:t>In arXiv preprint arXiv:1611.01224 (2016).</a:t>
            </a:r>
            <a:endParaRPr sz="800"/>
          </a:p>
        </p:txBody>
      </p:sp>
      <p:sp>
        <p:nvSpPr>
          <p:cNvPr id="584" name="Google Shape;584;p6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5" name="Google Shape;585;p62"/>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Additional Links</a:t>
            </a:r>
            <a:endParaRPr sz="2400"/>
          </a:p>
        </p:txBody>
      </p:sp>
      <p:sp>
        <p:nvSpPr>
          <p:cNvPr id="591" name="Google Shape;591;p63"/>
          <p:cNvSpPr txBox="1"/>
          <p:nvPr>
            <p:ph idx="1" type="body"/>
          </p:nvPr>
        </p:nvSpPr>
        <p:spPr>
          <a:xfrm>
            <a:off x="311700" y="1152475"/>
            <a:ext cx="8520600" cy="2125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Blogs</a:t>
            </a:r>
            <a:endParaRPr sz="1600"/>
          </a:p>
          <a:p>
            <a:pPr indent="-330200" lvl="1" marL="914400" rtl="0" algn="l">
              <a:spcBef>
                <a:spcPts val="0"/>
              </a:spcBef>
              <a:spcAft>
                <a:spcPts val="0"/>
              </a:spcAft>
              <a:buSzPts val="1600"/>
              <a:buChar char="○"/>
            </a:pPr>
            <a:r>
              <a:rPr lang="en" sz="1600"/>
              <a:t>Deep RL (Episode 0-2) </a:t>
            </a:r>
            <a:r>
              <a:rPr lang="en" sz="1600" u="sng">
                <a:solidFill>
                  <a:schemeClr val="hlink"/>
                </a:solidFill>
                <a:hlinkClick r:id="rId3"/>
              </a:rPr>
              <a:t>blog series</a:t>
            </a:r>
            <a:r>
              <a:rPr lang="en" sz="1600"/>
              <a:t> by Moustafa Alzantot</a:t>
            </a:r>
            <a:endParaRPr sz="1600"/>
          </a:p>
          <a:p>
            <a:pPr indent="-330200" lvl="1" marL="914400" rtl="0" algn="l">
              <a:spcBef>
                <a:spcPts val="0"/>
              </a:spcBef>
              <a:spcAft>
                <a:spcPts val="0"/>
              </a:spcAft>
              <a:buSzPts val="1600"/>
              <a:buChar char="○"/>
            </a:pPr>
            <a:r>
              <a:rPr lang="en" sz="1600"/>
              <a:t>Demystifying Deep RL </a:t>
            </a:r>
            <a:r>
              <a:rPr lang="en" sz="1600" u="sng">
                <a:solidFill>
                  <a:schemeClr val="hlink"/>
                </a:solidFill>
                <a:hlinkClick r:id="rId4"/>
              </a:rPr>
              <a:t>guest post</a:t>
            </a:r>
            <a:r>
              <a:rPr lang="en" sz="1600"/>
              <a:t> by Tambet Matiisen at Intel-Nervana Systems</a:t>
            </a:r>
            <a:endParaRPr sz="1600"/>
          </a:p>
          <a:p>
            <a:pPr indent="-330200" lvl="1" marL="914400" rtl="0" algn="l">
              <a:spcBef>
                <a:spcPts val="0"/>
              </a:spcBef>
              <a:spcAft>
                <a:spcPts val="0"/>
              </a:spcAft>
              <a:buSzPts val="1600"/>
              <a:buChar char="○"/>
            </a:pPr>
            <a:r>
              <a:rPr lang="en" sz="1600"/>
              <a:t>Maluuba’s </a:t>
            </a:r>
            <a:r>
              <a:rPr lang="en" sz="1600" u="sng">
                <a:solidFill>
                  <a:schemeClr val="hlink"/>
                </a:solidFill>
                <a:hlinkClick r:id="rId5"/>
              </a:rPr>
              <a:t>blog</a:t>
            </a:r>
            <a:r>
              <a:rPr lang="en" sz="1600"/>
              <a:t> on </a:t>
            </a:r>
            <a:r>
              <a:rPr lang="en" sz="1600"/>
              <a:t>Deep RL for Dialogue Systems</a:t>
            </a:r>
            <a:endParaRPr sz="1600"/>
          </a:p>
          <a:p>
            <a:pPr indent="-330200" lvl="1" marL="914400" rtl="0" algn="l">
              <a:spcBef>
                <a:spcPts val="0"/>
              </a:spcBef>
              <a:spcAft>
                <a:spcPts val="0"/>
              </a:spcAft>
              <a:buSzPts val="1600"/>
              <a:buChar char="○"/>
            </a:pPr>
            <a:r>
              <a:rPr lang="en" sz="1600"/>
              <a:t>Simple Reinforcement Learning with Tensorflow </a:t>
            </a:r>
            <a:r>
              <a:rPr lang="en" sz="1600" u="sng">
                <a:solidFill>
                  <a:schemeClr val="hlink"/>
                </a:solidFill>
                <a:hlinkClick r:id="rId6"/>
              </a:rPr>
              <a:t>8 Part Series</a:t>
            </a:r>
            <a:r>
              <a:rPr lang="en" sz="1600"/>
              <a:t> by Arthur Juliani</a:t>
            </a:r>
            <a:endParaRPr sz="1600"/>
          </a:p>
          <a:p>
            <a:pPr indent="-330200" lvl="1" marL="914400" rtl="0" algn="l">
              <a:spcBef>
                <a:spcPts val="0"/>
              </a:spcBef>
              <a:spcAft>
                <a:spcPts val="0"/>
              </a:spcAft>
              <a:buSzPts val="1600"/>
              <a:buChar char="○"/>
            </a:pPr>
            <a:r>
              <a:rPr lang="en" sz="1600"/>
              <a:t>Deep Reinforcement Learning: </a:t>
            </a:r>
            <a:r>
              <a:rPr lang="en" sz="1600" u="sng">
                <a:solidFill>
                  <a:schemeClr val="hlink"/>
                </a:solidFill>
                <a:hlinkClick r:id="rId7"/>
              </a:rPr>
              <a:t>Pong from Pixels</a:t>
            </a:r>
            <a:r>
              <a:rPr lang="en" sz="1600"/>
              <a:t> by Andrej Karpathy</a:t>
            </a:r>
            <a:endParaRPr sz="1600"/>
          </a:p>
          <a:p>
            <a:pPr indent="-330200" lvl="1" marL="914400" rtl="0" algn="l">
              <a:spcBef>
                <a:spcPts val="0"/>
              </a:spcBef>
              <a:spcAft>
                <a:spcPts val="0"/>
              </a:spcAft>
              <a:buSzPts val="1600"/>
              <a:buChar char="○"/>
            </a:pPr>
            <a:r>
              <a:rPr lang="en" sz="1600" u="sng">
                <a:solidFill>
                  <a:schemeClr val="hlink"/>
                </a:solidFill>
                <a:hlinkClick r:id="rId8"/>
              </a:rPr>
              <a:t>DeepRLHacks</a:t>
            </a:r>
            <a:r>
              <a:rPr lang="en" sz="1600"/>
              <a:t> - "The Nuts and Bolts of Deep RL Research”</a:t>
            </a:r>
            <a:br>
              <a:rPr lang="en" sz="1600"/>
            </a:br>
            <a:endParaRPr sz="1600"/>
          </a:p>
        </p:txBody>
      </p:sp>
      <p:sp>
        <p:nvSpPr>
          <p:cNvPr id="592" name="Google Shape;592;p6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63"/>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594" name="Google Shape;594;p63"/>
          <p:cNvSpPr txBox="1"/>
          <p:nvPr>
            <p:ph idx="1" type="body"/>
          </p:nvPr>
        </p:nvSpPr>
        <p:spPr>
          <a:xfrm>
            <a:off x="311700" y="3278275"/>
            <a:ext cx="8520600" cy="1410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Tutorials</a:t>
            </a:r>
            <a:endParaRPr sz="1600"/>
          </a:p>
          <a:p>
            <a:pPr indent="-330200" lvl="1" marL="914400" rtl="0" algn="l">
              <a:spcBef>
                <a:spcPts val="0"/>
              </a:spcBef>
              <a:spcAft>
                <a:spcPts val="0"/>
              </a:spcAft>
              <a:buSzPts val="1600"/>
              <a:buChar char="○"/>
            </a:pPr>
            <a:r>
              <a:rPr lang="en" sz="1600" u="sng">
                <a:solidFill>
                  <a:schemeClr val="hlink"/>
                </a:solidFill>
                <a:hlinkClick r:id="rId9"/>
              </a:rPr>
              <a:t>Reinforcement Learning: An Introduction, Second Edition</a:t>
            </a:r>
            <a:r>
              <a:rPr lang="en" sz="1600"/>
              <a:t> by Sutton &amp; Barto.</a:t>
            </a:r>
            <a:endParaRPr sz="1600"/>
          </a:p>
          <a:p>
            <a:pPr indent="-330200" lvl="1" marL="914400" rtl="0" algn="l">
              <a:spcBef>
                <a:spcPts val="0"/>
              </a:spcBef>
              <a:spcAft>
                <a:spcPts val="0"/>
              </a:spcAft>
              <a:buSzPts val="1600"/>
              <a:buChar char="○"/>
            </a:pPr>
            <a:r>
              <a:rPr lang="en" sz="1600"/>
              <a:t>David Silver's Deep RL </a:t>
            </a:r>
            <a:r>
              <a:rPr lang="en" sz="1600" u="sng">
                <a:solidFill>
                  <a:schemeClr val="accent5"/>
                </a:solidFill>
                <a:hlinkClick r:id="rId10">
                  <a:extLst>
                    <a:ext uri="{A12FA001-AC4F-418D-AE19-62706E023703}">
                      <ahyp:hlinkClr val="tx"/>
                    </a:ext>
                  </a:extLst>
                </a:hlinkClick>
              </a:rPr>
              <a:t>video-lectures</a:t>
            </a:r>
            <a:endParaRPr sz="1600"/>
          </a:p>
          <a:p>
            <a:pPr indent="-330200" lvl="1" marL="914400" rtl="0" algn="l">
              <a:spcBef>
                <a:spcPts val="0"/>
              </a:spcBef>
              <a:spcAft>
                <a:spcPts val="0"/>
              </a:spcAft>
              <a:buSzPts val="1600"/>
              <a:buChar char="○"/>
            </a:pPr>
            <a:r>
              <a:rPr lang="en" sz="1600" u="sng">
                <a:solidFill>
                  <a:schemeClr val="accent5"/>
                </a:solidFill>
                <a:hlinkClick r:id="rId11">
                  <a:extLst>
                    <a:ext uri="{A12FA001-AC4F-418D-AE19-62706E023703}">
                      <ahyp:hlinkClr val="tx"/>
                    </a:ext>
                  </a:extLst>
                </a:hlinkClick>
              </a:rPr>
              <a:t>Tutorial</a:t>
            </a:r>
            <a:r>
              <a:rPr lang="en" sz="1600"/>
              <a:t> on Deep RL by Sergey Levine &amp; Chelsea Finn at  ICML 2017</a:t>
            </a:r>
            <a:endParaRPr sz="1600"/>
          </a:p>
          <a:p>
            <a:pPr indent="-330200" lvl="1" marL="914400" rtl="0" algn="l">
              <a:spcBef>
                <a:spcPts val="0"/>
              </a:spcBef>
              <a:spcAft>
                <a:spcPts val="0"/>
              </a:spcAft>
              <a:buSzPts val="1600"/>
              <a:buChar char="○"/>
            </a:pPr>
            <a:r>
              <a:rPr lang="en" sz="1600" u="sng">
                <a:solidFill>
                  <a:schemeClr val="accent5"/>
                </a:solidFill>
                <a:hlinkClick r:id="rId12">
                  <a:extLst>
                    <a:ext uri="{A12FA001-AC4F-418D-AE19-62706E023703}">
                      <ahyp:hlinkClr val="tx"/>
                    </a:ext>
                  </a:extLst>
                </a:hlinkClick>
              </a:rPr>
              <a:t>Deep RL Bootcamp</a:t>
            </a:r>
            <a:r>
              <a:rPr lang="en" sz="1600"/>
              <a:t> in Berkeley, California USA</a:t>
            </a:r>
            <a:endParaRPr sz="1600"/>
          </a:p>
          <a:p>
            <a:pPr indent="0" lvl="0" marL="0" rtl="0" algn="l">
              <a:spcBef>
                <a:spcPts val="1600"/>
              </a:spcBef>
              <a:spcAft>
                <a:spcPts val="0"/>
              </a:spcAft>
              <a:buClr>
                <a:schemeClr val="dk2"/>
              </a:buClr>
              <a:buSzPts val="1100"/>
              <a:buFont typeface="Arial"/>
              <a:buNone/>
            </a:pPr>
            <a:r>
              <a:t/>
            </a:r>
            <a:endParaRPr sz="1600"/>
          </a:p>
          <a:p>
            <a:pPr indent="0" lvl="0" marL="0" rtl="0" algn="l">
              <a:spcBef>
                <a:spcPts val="16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Questions?</a:t>
            </a:r>
            <a:endParaRPr sz="2400"/>
          </a:p>
        </p:txBody>
      </p:sp>
      <p:pic>
        <p:nvPicPr>
          <p:cNvPr descr="question-mark.jpg" id="600" name="Google Shape;600;p64"/>
          <p:cNvPicPr preferRelativeResize="0"/>
          <p:nvPr/>
        </p:nvPicPr>
        <p:blipFill>
          <a:blip r:embed="rId3">
            <a:alphaModFix/>
          </a:blip>
          <a:stretch>
            <a:fillRect/>
          </a:stretch>
        </p:blipFill>
        <p:spPr>
          <a:xfrm>
            <a:off x="3296938" y="825575"/>
            <a:ext cx="2619275" cy="3492350"/>
          </a:xfrm>
          <a:prstGeom prst="rect">
            <a:avLst/>
          </a:prstGeom>
          <a:noFill/>
          <a:ln>
            <a:noFill/>
          </a:ln>
        </p:spPr>
      </p:pic>
      <p:sp>
        <p:nvSpPr>
          <p:cNvPr id="601" name="Google Shape;601;p64"/>
          <p:cNvSpPr txBox="1"/>
          <p:nvPr/>
        </p:nvSpPr>
        <p:spPr>
          <a:xfrm>
            <a:off x="3890250" y="3991950"/>
            <a:ext cx="1363500" cy="1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a:t>
            </a:r>
            <a:r>
              <a:rPr lang="en" sz="600" u="sng">
                <a:solidFill>
                  <a:schemeClr val="hlink"/>
                </a:solidFill>
                <a:hlinkClick r:id="rId4"/>
              </a:rPr>
              <a:t>travelblogadvice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t/>
            </a:r>
            <a:endParaRPr sz="600"/>
          </a:p>
        </p:txBody>
      </p:sp>
      <p:sp>
        <p:nvSpPr>
          <p:cNvPr id="602" name="Google Shape;602;p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3" name="Google Shape;603;p64"/>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600"/>
                                        </p:tgtEl>
                                        <p:attrNameLst>
                                          <p:attrName>r</p:attrName>
                                        </p:attrNameLst>
                                      </p:cBhvr>
                                    </p:animRo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Motivation</a:t>
            </a:r>
            <a:endParaRPr sz="2400"/>
          </a:p>
        </p:txBody>
      </p:sp>
      <p:sp>
        <p:nvSpPr>
          <p:cNvPr id="118" name="Google Shape;118;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9" name="Google Shape;119;p20"/>
          <p:cNvSpPr txBox="1"/>
          <p:nvPr>
            <p:ph idx="1" type="body"/>
          </p:nvPr>
        </p:nvSpPr>
        <p:spPr>
          <a:xfrm>
            <a:off x="311700" y="1170400"/>
            <a:ext cx="4829400" cy="882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Goes beyond input-output pattern recognition</a:t>
            </a:r>
            <a:endParaRPr sz="1600"/>
          </a:p>
          <a:p>
            <a:pPr indent="-330200" lvl="0" marL="457200" rtl="0" algn="l">
              <a:spcBef>
                <a:spcPts val="0"/>
              </a:spcBef>
              <a:spcAft>
                <a:spcPts val="0"/>
              </a:spcAft>
              <a:buSzPts val="1600"/>
              <a:buChar char="●"/>
            </a:pPr>
            <a:r>
              <a:rPr lang="en" sz="1600"/>
              <a:t>Synergy of </a:t>
            </a:r>
            <a:br>
              <a:rPr lang="en" sz="1600"/>
            </a:br>
            <a:r>
              <a:rPr lang="en" sz="1600"/>
              <a:t>Deep Neural Networks + Reinforcement Learning</a:t>
            </a:r>
            <a:endParaRPr sz="1600"/>
          </a:p>
        </p:txBody>
      </p:sp>
      <p:pic>
        <p:nvPicPr>
          <p:cNvPr id="120" name="Google Shape;120;p20"/>
          <p:cNvPicPr preferRelativeResize="0"/>
          <p:nvPr/>
        </p:nvPicPr>
        <p:blipFill>
          <a:blip r:embed="rId3">
            <a:alphaModFix/>
          </a:blip>
          <a:stretch>
            <a:fillRect/>
          </a:stretch>
        </p:blipFill>
        <p:spPr>
          <a:xfrm>
            <a:off x="5214850" y="2674425"/>
            <a:ext cx="3209901" cy="1832375"/>
          </a:xfrm>
          <a:prstGeom prst="rect">
            <a:avLst/>
          </a:prstGeom>
          <a:noFill/>
          <a:ln>
            <a:noFill/>
          </a:ln>
        </p:spPr>
      </p:pic>
      <p:sp>
        <p:nvSpPr>
          <p:cNvPr id="121" name="Google Shape;121;p20"/>
          <p:cNvSpPr txBox="1"/>
          <p:nvPr>
            <p:ph idx="1" type="body"/>
          </p:nvPr>
        </p:nvSpPr>
        <p:spPr>
          <a:xfrm>
            <a:off x="311700" y="2084800"/>
            <a:ext cx="4829400" cy="70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i="1" lang="en" sz="1600"/>
              <a:t>‘Mapping’</a:t>
            </a:r>
            <a:r>
              <a:rPr lang="en" sz="1600"/>
              <a:t> sensors to actions</a:t>
            </a:r>
            <a:endParaRPr sz="1600"/>
          </a:p>
          <a:p>
            <a:pPr indent="-330200" lvl="0" marL="457200" rtl="0" algn="l">
              <a:spcBef>
                <a:spcPts val="0"/>
              </a:spcBef>
              <a:spcAft>
                <a:spcPts val="0"/>
              </a:spcAft>
              <a:buSzPts val="1600"/>
              <a:buChar char="●"/>
            </a:pPr>
            <a:r>
              <a:rPr lang="en" sz="1600"/>
              <a:t>Build new applications</a:t>
            </a:r>
            <a:endParaRPr sz="1600"/>
          </a:p>
        </p:txBody>
      </p:sp>
      <p:sp>
        <p:nvSpPr>
          <p:cNvPr id="122" name="Google Shape;122;p20"/>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descr="thankyou.jpg" id="608" name="Google Shape;608;p65"/>
          <p:cNvPicPr preferRelativeResize="0"/>
          <p:nvPr/>
        </p:nvPicPr>
        <p:blipFill>
          <a:blip r:embed="rId3">
            <a:alphaModFix/>
          </a:blip>
          <a:stretch>
            <a:fillRect/>
          </a:stretch>
        </p:blipFill>
        <p:spPr>
          <a:xfrm>
            <a:off x="2201512" y="385375"/>
            <a:ext cx="4740975" cy="4372751"/>
          </a:xfrm>
          <a:prstGeom prst="rect">
            <a:avLst/>
          </a:prstGeom>
          <a:noFill/>
          <a:ln>
            <a:noFill/>
          </a:ln>
        </p:spPr>
      </p:pic>
      <p:sp>
        <p:nvSpPr>
          <p:cNvPr id="609" name="Google Shape;609;p65"/>
          <p:cNvSpPr txBox="1"/>
          <p:nvPr/>
        </p:nvSpPr>
        <p:spPr>
          <a:xfrm>
            <a:off x="3939300" y="4758125"/>
            <a:ext cx="1265400" cy="1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a:t>
            </a:r>
            <a:r>
              <a:rPr lang="en" sz="600" u="sng">
                <a:solidFill>
                  <a:schemeClr val="hlink"/>
                </a:solidFill>
                <a:hlinkClick r:id="rId4"/>
              </a:rPr>
              <a:t>bethratzlaff</a:t>
            </a:r>
            <a:endParaRPr sz="600"/>
          </a:p>
          <a:p>
            <a:pPr indent="0" lvl="0" marL="0" rtl="0" algn="l">
              <a:spcBef>
                <a:spcPts val="0"/>
              </a:spcBef>
              <a:spcAft>
                <a:spcPts val="0"/>
              </a:spcAft>
              <a:buNone/>
            </a:pPr>
            <a:r>
              <a:t/>
            </a:r>
            <a:endParaRPr sz="600"/>
          </a:p>
        </p:txBody>
      </p:sp>
      <p:sp>
        <p:nvSpPr>
          <p:cNvPr id="610" name="Google Shape;610;p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1" name="Google Shape;611;p65"/>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6"/>
          <p:cNvSpPr txBox="1"/>
          <p:nvPr>
            <p:ph type="title"/>
          </p:nvPr>
        </p:nvSpPr>
        <p:spPr>
          <a:xfrm>
            <a:off x="332325" y="1096874"/>
            <a:ext cx="4339200" cy="294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Backup Slides</a:t>
            </a:r>
            <a:endParaRPr/>
          </a:p>
        </p:txBody>
      </p:sp>
      <p:sp>
        <p:nvSpPr>
          <p:cNvPr id="617" name="Google Shape;617;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Genetic Algorithm</a:t>
            </a:r>
            <a:endParaRPr sz="2400"/>
          </a:p>
        </p:txBody>
      </p:sp>
      <p:sp>
        <p:nvSpPr>
          <p:cNvPr id="623" name="Google Shape;623;p67"/>
          <p:cNvSpPr txBox="1"/>
          <p:nvPr>
            <p:ph idx="1" type="body"/>
          </p:nvPr>
        </p:nvSpPr>
        <p:spPr>
          <a:xfrm>
            <a:off x="311700" y="959050"/>
            <a:ext cx="8520600" cy="62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Evolutionary Computations family of AI</a:t>
            </a:r>
            <a:endParaRPr sz="1600"/>
          </a:p>
          <a:p>
            <a:pPr indent="-330200" lvl="0" marL="457200" rtl="0" algn="l">
              <a:spcBef>
                <a:spcPts val="0"/>
              </a:spcBef>
              <a:spcAft>
                <a:spcPts val="0"/>
              </a:spcAft>
              <a:buSzPts val="1600"/>
              <a:buChar char="●"/>
            </a:pPr>
            <a:r>
              <a:rPr lang="en" sz="1600"/>
              <a:t>Meta-heuristic optimization method</a:t>
            </a:r>
            <a:endParaRPr sz="1600"/>
          </a:p>
        </p:txBody>
      </p:sp>
      <p:sp>
        <p:nvSpPr>
          <p:cNvPr id="624" name="Google Shape;624;p6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25" name="Google Shape;625;p67"/>
          <p:cNvGrpSpPr/>
          <p:nvPr/>
        </p:nvGrpSpPr>
        <p:grpSpPr>
          <a:xfrm>
            <a:off x="5715925" y="1268200"/>
            <a:ext cx="3110450" cy="2672300"/>
            <a:chOff x="5715925" y="1268200"/>
            <a:chExt cx="3110450" cy="2672300"/>
          </a:xfrm>
        </p:grpSpPr>
        <p:pic>
          <p:nvPicPr>
            <p:cNvPr id="626" name="Google Shape;626;p67"/>
            <p:cNvPicPr preferRelativeResize="0"/>
            <p:nvPr/>
          </p:nvPicPr>
          <p:blipFill>
            <a:blip r:embed="rId3">
              <a:alphaModFix/>
            </a:blip>
            <a:stretch>
              <a:fillRect/>
            </a:stretch>
          </p:blipFill>
          <p:spPr>
            <a:xfrm>
              <a:off x="5715925" y="1268200"/>
              <a:ext cx="3110450" cy="2607100"/>
            </a:xfrm>
            <a:prstGeom prst="rect">
              <a:avLst/>
            </a:prstGeom>
            <a:noFill/>
            <a:ln>
              <a:noFill/>
            </a:ln>
          </p:spPr>
        </p:pic>
        <p:sp>
          <p:nvSpPr>
            <p:cNvPr id="627" name="Google Shape;627;p67"/>
            <p:cNvSpPr txBox="1"/>
            <p:nvPr/>
          </p:nvSpPr>
          <p:spPr>
            <a:xfrm>
              <a:off x="6311900" y="3768900"/>
              <a:ext cx="1918500" cy="1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a:t>
              </a:r>
              <a:r>
                <a:rPr lang="en" sz="600" u="sng">
                  <a:solidFill>
                    <a:schemeClr val="hlink"/>
                  </a:solidFill>
                  <a:hlinkClick r:id="rId4"/>
                </a:rPr>
                <a:t>The Genetic Algorithm - Explained</a:t>
              </a:r>
              <a:endParaRPr sz="600"/>
            </a:p>
            <a:p>
              <a:pPr indent="0" lvl="0" marL="0" rtl="0" algn="l">
                <a:spcBef>
                  <a:spcPts val="0"/>
                </a:spcBef>
                <a:spcAft>
                  <a:spcPts val="0"/>
                </a:spcAft>
                <a:buNone/>
              </a:pPr>
              <a:r>
                <a:t/>
              </a:r>
              <a:endParaRPr sz="600"/>
            </a:p>
          </p:txBody>
        </p:sp>
      </p:grpSp>
      <p:sp>
        <p:nvSpPr>
          <p:cNvPr id="628" name="Google Shape;628;p67"/>
          <p:cNvSpPr txBox="1"/>
          <p:nvPr/>
        </p:nvSpPr>
        <p:spPr>
          <a:xfrm>
            <a:off x="8247800" y="3666200"/>
            <a:ext cx="798900" cy="209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7"/>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
        <p:nvSpPr>
          <p:cNvPr id="630" name="Google Shape;630;p67"/>
          <p:cNvSpPr txBox="1"/>
          <p:nvPr>
            <p:ph idx="1" type="body"/>
          </p:nvPr>
        </p:nvSpPr>
        <p:spPr>
          <a:xfrm>
            <a:off x="311575" y="1525350"/>
            <a:ext cx="8520600" cy="90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Requirements</a:t>
            </a:r>
            <a:endParaRPr sz="1600"/>
          </a:p>
          <a:p>
            <a:pPr indent="-330200" lvl="1" marL="914400" rtl="0" algn="l">
              <a:spcBef>
                <a:spcPts val="0"/>
              </a:spcBef>
              <a:spcAft>
                <a:spcPts val="0"/>
              </a:spcAft>
              <a:buSzPts val="1600"/>
              <a:buChar char="○"/>
            </a:pPr>
            <a:r>
              <a:rPr lang="en" sz="1600"/>
              <a:t>Represent as string of chromosomes (array of bits)</a:t>
            </a:r>
            <a:endParaRPr sz="1600"/>
          </a:p>
          <a:p>
            <a:pPr indent="-330200" lvl="1" marL="914400" rtl="0" algn="l">
              <a:spcBef>
                <a:spcPts val="0"/>
              </a:spcBef>
              <a:spcAft>
                <a:spcPts val="0"/>
              </a:spcAft>
              <a:buSzPts val="1600"/>
              <a:buChar char="○"/>
            </a:pPr>
            <a:r>
              <a:rPr lang="en" sz="1600"/>
              <a:t>Fitness function to evaluate solutions</a:t>
            </a:r>
            <a:endParaRPr sz="1600"/>
          </a:p>
        </p:txBody>
      </p:sp>
      <p:sp>
        <p:nvSpPr>
          <p:cNvPr id="631" name="Google Shape;631;p67"/>
          <p:cNvSpPr txBox="1"/>
          <p:nvPr>
            <p:ph idx="1" type="body"/>
          </p:nvPr>
        </p:nvSpPr>
        <p:spPr>
          <a:xfrm>
            <a:off x="311575" y="2363550"/>
            <a:ext cx="8520600" cy="216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Steps</a:t>
            </a:r>
            <a:endParaRPr sz="1600"/>
          </a:p>
          <a:p>
            <a:pPr indent="-330200" lvl="1" marL="914400" rtl="0" algn="l">
              <a:spcBef>
                <a:spcPts val="0"/>
              </a:spcBef>
              <a:spcAft>
                <a:spcPts val="0"/>
              </a:spcAft>
              <a:buSzPts val="1600"/>
              <a:buChar char="○"/>
            </a:pPr>
            <a:r>
              <a:rPr lang="en" sz="1600"/>
              <a:t>Generation - Pool of candidate solutions</a:t>
            </a:r>
            <a:endParaRPr sz="1600"/>
          </a:p>
          <a:p>
            <a:pPr indent="-330200" lvl="1" marL="914400" rtl="0" algn="l">
              <a:spcBef>
                <a:spcPts val="0"/>
              </a:spcBef>
              <a:spcAft>
                <a:spcPts val="0"/>
              </a:spcAft>
              <a:buSzPts val="1600"/>
              <a:buChar char="○"/>
            </a:pPr>
            <a:r>
              <a:rPr lang="en" sz="1600"/>
              <a:t>Next Gen- candidate sol with higher fitness value</a:t>
            </a:r>
            <a:endParaRPr sz="1600"/>
          </a:p>
          <a:p>
            <a:pPr indent="-330200" lvl="2" marL="1371600" rtl="0" algn="l">
              <a:spcBef>
                <a:spcPts val="0"/>
              </a:spcBef>
              <a:spcAft>
                <a:spcPts val="0"/>
              </a:spcAft>
              <a:buSzPts val="1600"/>
              <a:buChar char="■"/>
            </a:pPr>
            <a:r>
              <a:rPr lang="en" sz="1600"/>
              <a:t>Selection</a:t>
            </a:r>
            <a:endParaRPr sz="1600"/>
          </a:p>
          <a:p>
            <a:pPr indent="-330200" lvl="2" marL="1371600" rtl="0" algn="l">
              <a:spcBef>
                <a:spcPts val="0"/>
              </a:spcBef>
              <a:spcAft>
                <a:spcPts val="0"/>
              </a:spcAft>
              <a:buSzPts val="1600"/>
              <a:buChar char="■"/>
            </a:pPr>
            <a:r>
              <a:rPr lang="en" sz="1600"/>
              <a:t>Crossover</a:t>
            </a:r>
            <a:endParaRPr sz="1600"/>
          </a:p>
          <a:p>
            <a:pPr indent="-330200" lvl="2" marL="1371600" rtl="0" algn="l">
              <a:spcBef>
                <a:spcPts val="0"/>
              </a:spcBef>
              <a:spcAft>
                <a:spcPts val="0"/>
              </a:spcAft>
              <a:buSzPts val="1600"/>
              <a:buChar char="■"/>
            </a:pPr>
            <a:r>
              <a:rPr lang="en" sz="1600"/>
              <a:t>Mutation</a:t>
            </a:r>
            <a:endParaRPr sz="1600"/>
          </a:p>
          <a:p>
            <a:pPr indent="-330200" lvl="1" marL="914400" rtl="0" algn="l">
              <a:spcBef>
                <a:spcPts val="0"/>
              </a:spcBef>
              <a:spcAft>
                <a:spcPts val="0"/>
              </a:spcAft>
              <a:buSzPts val="1600"/>
              <a:buChar char="○"/>
            </a:pPr>
            <a:r>
              <a:rPr lang="en" sz="1600"/>
              <a:t>Iterate till solution with goal fitness value</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8"/>
          <p:cNvSpPr txBox="1"/>
          <p:nvPr>
            <p:ph type="title"/>
          </p:nvPr>
        </p:nvSpPr>
        <p:spPr>
          <a:xfrm>
            <a:off x="324475" y="465975"/>
            <a:ext cx="3791700" cy="284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End</a:t>
            </a:r>
            <a:endParaRPr/>
          </a:p>
        </p:txBody>
      </p:sp>
      <p:sp>
        <p:nvSpPr>
          <p:cNvPr id="637" name="Google Shape;63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616161"/>
                </a:solidFill>
              </a:rPr>
              <a:t>‹#›</a:t>
            </a:fld>
            <a:endParaRPr>
              <a:solidFill>
                <a:srgbClr val="61616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Major breakthrough!</a:t>
            </a:r>
            <a:endParaRPr sz="2400"/>
          </a:p>
        </p:txBody>
      </p:sp>
      <p:sp>
        <p:nvSpPr>
          <p:cNvPr id="128" name="Google Shape;128;p21"/>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AlphaGo defeating the Go World Champion</a:t>
            </a:r>
            <a:endParaRPr sz="1600"/>
          </a:p>
        </p:txBody>
      </p:sp>
      <p:sp>
        <p:nvSpPr>
          <p:cNvPr id="129" name="Google Shape;129;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0" name="Google Shape;130;p21"/>
          <p:cNvGrpSpPr/>
          <p:nvPr/>
        </p:nvGrpSpPr>
        <p:grpSpPr>
          <a:xfrm>
            <a:off x="355450" y="1535725"/>
            <a:ext cx="3567001" cy="2496925"/>
            <a:chOff x="355450" y="1535725"/>
            <a:chExt cx="3567001" cy="2496925"/>
          </a:xfrm>
        </p:grpSpPr>
        <p:pic>
          <p:nvPicPr>
            <p:cNvPr id="131" name="Google Shape;131;p21"/>
            <p:cNvPicPr preferRelativeResize="0"/>
            <p:nvPr/>
          </p:nvPicPr>
          <p:blipFill>
            <a:blip r:embed="rId3">
              <a:alphaModFix/>
            </a:blip>
            <a:stretch>
              <a:fillRect/>
            </a:stretch>
          </p:blipFill>
          <p:spPr>
            <a:xfrm>
              <a:off x="355450" y="1535725"/>
              <a:ext cx="3567001" cy="2342825"/>
            </a:xfrm>
            <a:prstGeom prst="rect">
              <a:avLst/>
            </a:prstGeom>
            <a:noFill/>
            <a:ln>
              <a:noFill/>
            </a:ln>
          </p:spPr>
        </p:pic>
        <p:sp>
          <p:nvSpPr>
            <p:cNvPr id="132" name="Google Shape;132;p21"/>
            <p:cNvSpPr txBox="1"/>
            <p:nvPr/>
          </p:nvSpPr>
          <p:spPr>
            <a:xfrm>
              <a:off x="1518700" y="3942050"/>
              <a:ext cx="1240500" cy="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a:t>
              </a:r>
              <a:r>
                <a:rPr lang="en" sz="600" u="sng">
                  <a:solidFill>
                    <a:schemeClr val="hlink"/>
                  </a:solidFill>
                  <a:hlinkClick r:id="rId4"/>
                </a:rPr>
                <a:t>The Guardian</a:t>
              </a:r>
              <a:endParaRPr sz="600"/>
            </a:p>
          </p:txBody>
        </p:sp>
      </p:grpSp>
      <p:grpSp>
        <p:nvGrpSpPr>
          <p:cNvPr id="133" name="Google Shape;133;p21"/>
          <p:cNvGrpSpPr/>
          <p:nvPr/>
        </p:nvGrpSpPr>
        <p:grpSpPr>
          <a:xfrm>
            <a:off x="4132424" y="1535725"/>
            <a:ext cx="4685676" cy="2496925"/>
            <a:chOff x="4132424" y="1535725"/>
            <a:chExt cx="4685676" cy="2496925"/>
          </a:xfrm>
        </p:grpSpPr>
        <p:pic>
          <p:nvPicPr>
            <p:cNvPr id="134" name="Google Shape;134;p21"/>
            <p:cNvPicPr preferRelativeResize="0"/>
            <p:nvPr/>
          </p:nvPicPr>
          <p:blipFill>
            <a:blip r:embed="rId5">
              <a:alphaModFix/>
            </a:blip>
            <a:stretch>
              <a:fillRect/>
            </a:stretch>
          </p:blipFill>
          <p:spPr>
            <a:xfrm>
              <a:off x="4132424" y="1535725"/>
              <a:ext cx="4685676" cy="2342824"/>
            </a:xfrm>
            <a:prstGeom prst="rect">
              <a:avLst/>
            </a:prstGeom>
            <a:noFill/>
            <a:ln>
              <a:noFill/>
            </a:ln>
          </p:spPr>
        </p:pic>
        <p:sp>
          <p:nvSpPr>
            <p:cNvPr id="135" name="Google Shape;135;p21"/>
            <p:cNvSpPr txBox="1"/>
            <p:nvPr/>
          </p:nvSpPr>
          <p:spPr>
            <a:xfrm>
              <a:off x="5702013" y="3942050"/>
              <a:ext cx="1546500" cy="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Image courtesy: </a:t>
              </a:r>
              <a:r>
                <a:rPr lang="en" sz="600" u="sng">
                  <a:solidFill>
                    <a:schemeClr val="hlink"/>
                  </a:solidFill>
                  <a:hlinkClick r:id="rId6"/>
                </a:rPr>
                <a:t>Twitter - Deep Mind AI</a:t>
              </a:r>
              <a:endParaRPr sz="600"/>
            </a:p>
          </p:txBody>
        </p:sp>
      </p:grpSp>
      <p:sp>
        <p:nvSpPr>
          <p:cNvPr id="136" name="Google Shape;136;p21"/>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Applications</a:t>
            </a:r>
            <a:endParaRPr sz="2400"/>
          </a:p>
        </p:txBody>
      </p:sp>
      <p:sp>
        <p:nvSpPr>
          <p:cNvPr id="142" name="Google Shape;142;p22"/>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Learning to play </a:t>
            </a:r>
            <a:br>
              <a:rPr lang="en" sz="1600"/>
            </a:br>
            <a:r>
              <a:rPr lang="en" sz="1600"/>
              <a:t>Atari games </a:t>
            </a:r>
            <a:br>
              <a:rPr lang="en" sz="1600"/>
            </a:br>
            <a:r>
              <a:rPr lang="en" sz="1600"/>
              <a:t>from raw pixels</a:t>
            </a:r>
            <a:endParaRPr sz="1600"/>
          </a:p>
          <a:p>
            <a:pPr indent="0" lvl="0" marL="0" marR="0" rtl="0" algn="l">
              <a:lnSpc>
                <a:spcPct val="115000"/>
              </a:lnSpc>
              <a:spcBef>
                <a:spcPts val="1600"/>
              </a:spcBef>
              <a:spcAft>
                <a:spcPts val="1600"/>
              </a:spcAft>
              <a:buNone/>
            </a:pPr>
            <a:r>
              <a:t/>
            </a:r>
            <a:endParaRPr sz="1600"/>
          </a:p>
        </p:txBody>
      </p:sp>
      <p:sp>
        <p:nvSpPr>
          <p:cNvPr id="143" name="Google Shape;143;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4" name="Google Shape;144;p22"/>
          <p:cNvSpPr txBox="1"/>
          <p:nvPr/>
        </p:nvSpPr>
        <p:spPr>
          <a:xfrm>
            <a:off x="4190650" y="4582550"/>
            <a:ext cx="2052600" cy="1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Video</a:t>
            </a:r>
            <a:r>
              <a:rPr lang="en" sz="600"/>
              <a:t> courtesy: </a:t>
            </a:r>
            <a:r>
              <a:rPr lang="en" sz="600" u="sng">
                <a:solidFill>
                  <a:schemeClr val="hlink"/>
                </a:solidFill>
                <a:hlinkClick r:id="rId3"/>
              </a:rPr>
              <a:t>YouTube</a:t>
            </a:r>
            <a:r>
              <a:rPr lang="en" sz="600" u="sng">
                <a:solidFill>
                  <a:schemeClr val="hlink"/>
                </a:solidFill>
                <a:hlinkClick r:id="rId4"/>
              </a:rPr>
              <a:t> @DeepMind - DQN Breakout</a:t>
            </a:r>
            <a:endParaRPr sz="600"/>
          </a:p>
        </p:txBody>
      </p:sp>
      <p:pic>
        <p:nvPicPr>
          <p:cNvPr descr="This video illustrates the improvement in the performance of DQN over training (i.e. after 100, 200, 400 and 600 episodes). After 600 episodes DQN finds and exploits the optimal strategy in this game, which is to make a tunnel around the side, and then allow the ball to hit blocks by bouncing behind the wall. Note: the score is displayed at the top left of the screen (maximum for clearing one screen is 448 points), number of lives remaining is shown in the middle (starting with 5 lives), and the “1” on the top right indicates this is a 1-player game." id="145" name="Google Shape;145;p22" title="DQN Breakout">
            <a:hlinkClick r:id="rId5"/>
          </p:cNvPr>
          <p:cNvPicPr preferRelativeResize="0"/>
          <p:nvPr/>
        </p:nvPicPr>
        <p:blipFill>
          <a:blip r:embed="rId6">
            <a:alphaModFix/>
          </a:blip>
          <a:stretch>
            <a:fillRect/>
          </a:stretch>
        </p:blipFill>
        <p:spPr>
          <a:xfrm>
            <a:off x="2760425" y="857250"/>
            <a:ext cx="4913058" cy="3684800"/>
          </a:xfrm>
          <a:prstGeom prst="rect">
            <a:avLst/>
          </a:prstGeom>
          <a:noFill/>
          <a:ln>
            <a:noFill/>
          </a:ln>
        </p:spPr>
      </p:pic>
      <p:sp>
        <p:nvSpPr>
          <p:cNvPr id="146" name="Google Shape;146;p22"/>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Applications (2)</a:t>
            </a:r>
            <a:endParaRPr sz="2400"/>
          </a:p>
        </p:txBody>
      </p:sp>
      <p:sp>
        <p:nvSpPr>
          <p:cNvPr id="152" name="Google Shape;152;p23"/>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Games </a:t>
            </a:r>
            <a:endParaRPr sz="1600"/>
          </a:p>
          <a:p>
            <a:pPr indent="-330200" lvl="0" marL="457200" rtl="0" algn="l">
              <a:spcBef>
                <a:spcPts val="0"/>
              </a:spcBef>
              <a:spcAft>
                <a:spcPts val="0"/>
              </a:spcAft>
              <a:buSzPts val="1600"/>
              <a:buChar char="●"/>
            </a:pPr>
            <a:r>
              <a:rPr lang="en" sz="1600"/>
              <a:t>Robotics</a:t>
            </a:r>
            <a:endParaRPr sz="1600"/>
          </a:p>
          <a:p>
            <a:pPr indent="-330200" lvl="0" marL="457200" rtl="0" algn="l">
              <a:spcBef>
                <a:spcPts val="0"/>
              </a:spcBef>
              <a:spcAft>
                <a:spcPts val="0"/>
              </a:spcAft>
              <a:buSzPts val="1600"/>
              <a:buChar char="●"/>
            </a:pPr>
            <a:r>
              <a:rPr lang="en" sz="1600"/>
              <a:t>Autonomous Driving</a:t>
            </a:r>
            <a:endParaRPr sz="1600"/>
          </a:p>
          <a:p>
            <a:pPr indent="-330200" lvl="0" marL="457200" rtl="0" algn="l">
              <a:spcBef>
                <a:spcPts val="0"/>
              </a:spcBef>
              <a:spcAft>
                <a:spcPts val="0"/>
              </a:spcAft>
              <a:buSzPts val="1600"/>
              <a:buChar char="●"/>
            </a:pPr>
            <a:r>
              <a:rPr lang="en" sz="1600"/>
              <a:t>Energy Conservation</a:t>
            </a:r>
            <a:endParaRPr sz="1600"/>
          </a:p>
          <a:p>
            <a:pPr indent="-330200" lvl="0" marL="457200" rtl="0" algn="l">
              <a:spcBef>
                <a:spcPts val="0"/>
              </a:spcBef>
              <a:spcAft>
                <a:spcPts val="0"/>
              </a:spcAft>
              <a:buSzPts val="1600"/>
              <a:buChar char="●"/>
            </a:pPr>
            <a:r>
              <a:rPr lang="en" sz="1600"/>
              <a:t>Healthcare</a:t>
            </a:r>
            <a:endParaRPr sz="1600"/>
          </a:p>
          <a:p>
            <a:pPr indent="-330200" lvl="0" marL="457200" rtl="0" algn="l">
              <a:spcBef>
                <a:spcPts val="0"/>
              </a:spcBef>
              <a:spcAft>
                <a:spcPts val="0"/>
              </a:spcAft>
              <a:buSzPts val="1600"/>
              <a:buChar char="●"/>
            </a:pPr>
            <a:r>
              <a:rPr lang="en" sz="1600"/>
              <a:t>Dialogue Systems</a:t>
            </a:r>
            <a:endParaRPr sz="1600"/>
          </a:p>
          <a:p>
            <a:pPr indent="-330200" lvl="0" marL="457200" rtl="0" algn="l">
              <a:spcBef>
                <a:spcPts val="0"/>
              </a:spcBef>
              <a:spcAft>
                <a:spcPts val="0"/>
              </a:spcAft>
              <a:buSzPts val="1600"/>
              <a:buChar char="●"/>
            </a:pPr>
            <a:r>
              <a:rPr lang="en" sz="1600"/>
              <a:t>Marketing</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153" name="Google Shape;153;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23" title="Evolution Strategy Variant + OpenAI Gym.mp4">
            <a:hlinkClick r:id="rId3"/>
          </p:cNvPr>
          <p:cNvPicPr preferRelativeResize="0"/>
          <p:nvPr/>
        </p:nvPicPr>
        <p:blipFill>
          <a:blip r:embed="rId4">
            <a:alphaModFix/>
          </a:blip>
          <a:stretch>
            <a:fillRect/>
          </a:stretch>
        </p:blipFill>
        <p:spPr>
          <a:xfrm>
            <a:off x="3875675" y="1068425"/>
            <a:ext cx="4572000" cy="3429000"/>
          </a:xfrm>
          <a:prstGeom prst="rect">
            <a:avLst/>
          </a:prstGeom>
          <a:noFill/>
          <a:ln>
            <a:noFill/>
          </a:ln>
        </p:spPr>
      </p:pic>
      <p:sp>
        <p:nvSpPr>
          <p:cNvPr id="155" name="Google Shape;155;p23"/>
          <p:cNvSpPr txBox="1"/>
          <p:nvPr/>
        </p:nvSpPr>
        <p:spPr>
          <a:xfrm>
            <a:off x="4790825" y="4568750"/>
            <a:ext cx="2741700" cy="1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Video </a:t>
            </a:r>
            <a:r>
              <a:rPr lang="en" sz="600"/>
              <a:t>courtesy: </a:t>
            </a:r>
            <a:r>
              <a:rPr lang="en" sz="600" u="sng">
                <a:solidFill>
                  <a:schemeClr val="hlink"/>
                </a:solidFill>
                <a:hlinkClick r:id="rId5"/>
              </a:rPr>
              <a:t>Bipedal Walker - Evolution Strategy Variant + OpenAI Gym</a:t>
            </a:r>
            <a:endParaRPr sz="600"/>
          </a:p>
        </p:txBody>
      </p:sp>
      <p:sp>
        <p:nvSpPr>
          <p:cNvPr id="156" name="Google Shape;156;p23"/>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Applications (3)</a:t>
            </a:r>
            <a:endParaRPr sz="2400"/>
          </a:p>
        </p:txBody>
      </p:sp>
      <p:sp>
        <p:nvSpPr>
          <p:cNvPr id="162" name="Google Shape;162;p24"/>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Char char="●"/>
            </a:pPr>
            <a:r>
              <a:rPr lang="en" sz="1600"/>
              <a:t>Producing flexible behaviours in simulated environments</a:t>
            </a:r>
            <a:endParaRPr sz="1600"/>
          </a:p>
          <a:p>
            <a:pPr indent="0" lvl="0" marL="0" marR="0" rtl="0" algn="l">
              <a:lnSpc>
                <a:spcPct val="115000"/>
              </a:lnSpc>
              <a:spcBef>
                <a:spcPts val="1600"/>
              </a:spcBef>
              <a:spcAft>
                <a:spcPts val="1600"/>
              </a:spcAft>
              <a:buNone/>
            </a:pPr>
            <a:r>
              <a:t/>
            </a:r>
            <a:endParaRPr sz="1600"/>
          </a:p>
        </p:txBody>
      </p:sp>
      <p:sp>
        <p:nvSpPr>
          <p:cNvPr id="163" name="Google Shape;163;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24"/>
          <p:cNvSpPr txBox="1"/>
          <p:nvPr/>
        </p:nvSpPr>
        <p:spPr>
          <a:xfrm>
            <a:off x="3954150" y="4612550"/>
            <a:ext cx="1235700" cy="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t>GIF </a:t>
            </a:r>
            <a:r>
              <a:rPr lang="en" sz="600"/>
              <a:t>courtesy: </a:t>
            </a:r>
            <a:r>
              <a:rPr lang="en" sz="600" u="sng">
                <a:solidFill>
                  <a:schemeClr val="hlink"/>
                </a:solidFill>
                <a:hlinkClick r:id="rId3"/>
              </a:rPr>
              <a:t>Deep Mind Blog</a:t>
            </a:r>
            <a:endParaRPr sz="600"/>
          </a:p>
        </p:txBody>
      </p:sp>
      <p:pic>
        <p:nvPicPr>
          <p:cNvPr id="165" name="Google Shape;165;p24" title="Producing flexible behaviours in simulated environments.mp4">
            <a:hlinkClick r:id="rId4"/>
          </p:cNvPr>
          <p:cNvPicPr preferRelativeResize="0"/>
          <p:nvPr/>
        </p:nvPicPr>
        <p:blipFill>
          <a:blip r:embed="rId5">
            <a:alphaModFix/>
          </a:blip>
          <a:stretch>
            <a:fillRect/>
          </a:stretch>
        </p:blipFill>
        <p:spPr>
          <a:xfrm>
            <a:off x="2467913" y="1456425"/>
            <a:ext cx="4208167" cy="3156125"/>
          </a:xfrm>
          <a:prstGeom prst="rect">
            <a:avLst/>
          </a:prstGeom>
          <a:noFill/>
          <a:ln>
            <a:noFill/>
          </a:ln>
        </p:spPr>
      </p:pic>
      <p:sp>
        <p:nvSpPr>
          <p:cNvPr id="166" name="Google Shape;166;p24"/>
          <p:cNvSpPr txBox="1"/>
          <p:nvPr/>
        </p:nvSpPr>
        <p:spPr>
          <a:xfrm>
            <a:off x="-125" y="4911950"/>
            <a:ext cx="9144000" cy="1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212121"/>
                </a:solidFill>
                <a:highlight>
                  <a:srgbClr val="FFFFFF"/>
                </a:highlight>
              </a:rPr>
              <a:t>An Introduction to Deep Reinforcement Learning	             	     </a:t>
            </a:r>
            <a:r>
              <a:rPr b="1" lang="en" sz="700">
                <a:solidFill>
                  <a:srgbClr val="212121"/>
                </a:solidFill>
                <a:highlight>
                  <a:schemeClr val="lt1"/>
                </a:highlight>
              </a:rPr>
              <a:t>“</a:t>
            </a:r>
            <a:r>
              <a:rPr b="1" i="1" lang="en" sz="700">
                <a:solidFill>
                  <a:srgbClr val="212121"/>
                </a:solidFill>
                <a:highlight>
                  <a:schemeClr val="lt1"/>
                </a:highlight>
              </a:rPr>
              <a:t>Big Data &amp; Data Science Meetup</a:t>
            </a:r>
            <a:r>
              <a:rPr b="1" lang="en" sz="700">
                <a:solidFill>
                  <a:srgbClr val="212121"/>
                </a:solidFill>
                <a:highlight>
                  <a:schemeClr val="lt1"/>
                </a:highlight>
              </a:rPr>
              <a:t>”</a:t>
            </a:r>
            <a:r>
              <a:rPr lang="en" sz="700">
                <a:solidFill>
                  <a:srgbClr val="212121"/>
                </a:solidFill>
                <a:highlight>
                  <a:schemeClr val="lt1"/>
                </a:highlight>
              </a:rPr>
              <a:t> </a:t>
            </a:r>
            <a:r>
              <a:rPr lang="en" sz="700"/>
              <a:t>4</a:t>
            </a:r>
            <a:r>
              <a:rPr baseline="30000" lang="en" sz="700">
                <a:solidFill>
                  <a:srgbClr val="212121"/>
                </a:solidFill>
                <a:highlight>
                  <a:schemeClr val="lt1"/>
                </a:highlight>
              </a:rPr>
              <a:t>th</a:t>
            </a:r>
            <a:r>
              <a:rPr lang="en" sz="700">
                <a:solidFill>
                  <a:srgbClr val="212121"/>
                </a:solidFill>
                <a:highlight>
                  <a:schemeClr val="lt1"/>
                </a:highlight>
              </a:rPr>
              <a:t> Sep 2017 @ Bogotá, Colombia		      </a:t>
            </a:r>
            <a:r>
              <a:rPr lang="en" sz="700">
                <a:solidFill>
                  <a:schemeClr val="dk2"/>
                </a:solidFill>
              </a:rPr>
              <a:t>Vishal Bhalla, Student M Sc. Informatics @ TUM</a:t>
            </a:r>
            <a:endParaRPr sz="700"/>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